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diagrams/layout1.xml" ContentType="application/vnd.openxmlformats-officedocument.drawingml.diagramLayout+xml"/>
  <Override PartName="/ppt/diagrams/colors1.xml" ContentType="application/vnd.openxmlformats-officedocument.drawingml.diagramColors+xml"/>
  <Override PartName="/ppt/diagrams/quickStyle1.xml" ContentType="application/vnd.openxmlformats-officedocument.drawingml.diagram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diagrams/drawing1.xml" ContentType="application/vnd.ms-office.drawingml.diagramDrawing+xml"/>
  <Override PartName="/customXml/itemProps1.xml" ContentType="application/vnd.openxmlformats-officedocument.customXmlProperties+xml"/>
  <Override PartName="/customXml/itemProps2.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92" r:id="rId3"/>
    <p:sldId id="293" r:id="rId4"/>
    <p:sldId id="300" r:id="rId5"/>
    <p:sldId id="259" r:id="rId6"/>
    <p:sldId id="295" r:id="rId7"/>
    <p:sldId id="296" r:id="rId8"/>
    <p:sldId id="297" r:id="rId9"/>
    <p:sldId id="264" r:id="rId10"/>
    <p:sldId id="298" r:id="rId11"/>
    <p:sldId id="299" r:id="rId12"/>
    <p:sldId id="265" r:id="rId13"/>
    <p:sldId id="301" r:id="rId14"/>
    <p:sldId id="261" r:id="rId15"/>
    <p:sldId id="266" r:id="rId16"/>
    <p:sldId id="267" r:id="rId17"/>
    <p:sldId id="302" r:id="rId18"/>
    <p:sldId id="269" r:id="rId19"/>
    <p:sldId id="303" r:id="rId20"/>
    <p:sldId id="304" r:id="rId21"/>
    <p:sldId id="271" r:id="rId22"/>
    <p:sldId id="270" r:id="rId23"/>
    <p:sldId id="307" r:id="rId24"/>
    <p:sldId id="308" r:id="rId25"/>
    <p:sldId id="305" r:id="rId26"/>
    <p:sldId id="306" r:id="rId27"/>
    <p:sldId id="272" r:id="rId28"/>
    <p:sldId id="280" r:id="rId29"/>
    <p:sldId id="313" r:id="rId30"/>
    <p:sldId id="314" r:id="rId31"/>
    <p:sldId id="315" r:id="rId32"/>
    <p:sldId id="281" r:id="rId33"/>
    <p:sldId id="285" r:id="rId34"/>
    <p:sldId id="286" r:id="rId35"/>
    <p:sldId id="287" r:id="rId36"/>
    <p:sldId id="288" r:id="rId37"/>
    <p:sldId id="289" r:id="rId38"/>
    <p:sldId id="290" r:id="rId39"/>
    <p:sldId id="291" r:id="rId40"/>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סגנון ביניים 2 - הדגשה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66" autoAdjust="0"/>
    <p:restoredTop sz="92364" autoAdjust="0"/>
  </p:normalViewPr>
  <p:slideViewPr>
    <p:cSldViewPr>
      <p:cViewPr varScale="1">
        <p:scale>
          <a:sx n="67" d="100"/>
          <a:sy n="67" d="100"/>
        </p:scale>
        <p:origin x="-14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2.xml"/><Relationship Id="rId20" Type="http://schemas.openxmlformats.org/officeDocument/2006/relationships/slide" Target="slides/slide19.xml"/><Relationship Id="rId4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1B5ADE-080E-41BA-91CC-6660D077F0CB}" type="doc">
      <dgm:prSet loTypeId="urn:microsoft.com/office/officeart/2005/8/layout/process5" loCatId="process" qsTypeId="urn:microsoft.com/office/officeart/2005/8/quickstyle/simple3" qsCatId="simple" csTypeId="urn:microsoft.com/office/officeart/2005/8/colors/accent1_2" csCatId="accent1" phldr="1"/>
      <dgm:spPr/>
      <dgm:t>
        <a:bodyPr/>
        <a:lstStyle/>
        <a:p>
          <a:pPr rtl="1"/>
          <a:endParaRPr lang="he-IL"/>
        </a:p>
      </dgm:t>
    </dgm:pt>
    <dgm:pt modelId="{40A9BA16-1889-4428-BFA1-AA88EDB30AD3}">
      <dgm:prSet phldrT="[טקסט]"/>
      <dgm:spPr/>
      <dgm:t>
        <a:bodyPr/>
        <a:lstStyle/>
        <a:p>
          <a:pPr rtl="1"/>
          <a:r>
            <a:rPr lang="he-IL" dirty="0"/>
            <a:t>תכנון </a:t>
          </a:r>
          <a:r>
            <a:rPr lang="he-IL" dirty="0" err="1"/>
            <a:t>פריימרים</a:t>
          </a:r>
          <a:r>
            <a:rPr lang="he-IL" dirty="0"/>
            <a:t> </a:t>
          </a:r>
        </a:p>
      </dgm:t>
    </dgm:pt>
    <dgm:pt modelId="{1595527F-4C81-4538-905E-4A68866AC87E}" type="parTrans" cxnId="{3D126108-7FEF-4FF1-A90A-C7115533A50A}">
      <dgm:prSet/>
      <dgm:spPr/>
      <dgm:t>
        <a:bodyPr/>
        <a:lstStyle/>
        <a:p>
          <a:pPr rtl="1"/>
          <a:endParaRPr lang="he-IL"/>
        </a:p>
      </dgm:t>
    </dgm:pt>
    <dgm:pt modelId="{FA93D085-868A-4268-AA2E-9C3B95BD580A}" type="sibTrans" cxnId="{3D126108-7FEF-4FF1-A90A-C7115533A50A}">
      <dgm:prSet/>
      <dgm:spPr/>
      <dgm:t>
        <a:bodyPr/>
        <a:lstStyle/>
        <a:p>
          <a:pPr rtl="1"/>
          <a:endParaRPr lang="he-IL"/>
        </a:p>
      </dgm:t>
    </dgm:pt>
    <dgm:pt modelId="{AF30CF1A-9AD8-4C2E-8558-5615E42D1579}">
      <dgm:prSet phldrT="[טקסט]"/>
      <dgm:spPr/>
      <dgm:t>
        <a:bodyPr/>
        <a:lstStyle/>
        <a:p>
          <a:pPr rtl="1"/>
          <a:r>
            <a:rPr lang="he-IL" sz="1700" dirty="0"/>
            <a:t>בחירת דגימות מייצגות </a:t>
          </a:r>
        </a:p>
      </dgm:t>
    </dgm:pt>
    <dgm:pt modelId="{DC8BF11C-084A-448C-80C0-35D979076816}" type="parTrans" cxnId="{9F065216-A3B6-4D87-B07C-8D467B2635AD}">
      <dgm:prSet/>
      <dgm:spPr/>
      <dgm:t>
        <a:bodyPr/>
        <a:lstStyle/>
        <a:p>
          <a:pPr rtl="1"/>
          <a:endParaRPr lang="he-IL"/>
        </a:p>
      </dgm:t>
    </dgm:pt>
    <dgm:pt modelId="{54446AA2-F715-4A14-868E-A0F612C90365}" type="sibTrans" cxnId="{9F065216-A3B6-4D87-B07C-8D467B2635AD}">
      <dgm:prSet/>
      <dgm:spPr/>
      <dgm:t>
        <a:bodyPr/>
        <a:lstStyle/>
        <a:p>
          <a:pPr rtl="1"/>
          <a:endParaRPr lang="he-IL"/>
        </a:p>
      </dgm:t>
    </dgm:pt>
    <dgm:pt modelId="{98F72618-3B71-4ABD-A688-53C3B51385AE}">
      <dgm:prSet phldrT="[טקסט]" custT="1"/>
      <dgm:spPr/>
      <dgm:t>
        <a:bodyPr/>
        <a:lstStyle/>
        <a:p>
          <a:pPr rtl="1"/>
          <a:r>
            <a:rPr lang="he-IL" sz="1600" dirty="0"/>
            <a:t>הפקת </a:t>
          </a:r>
          <a:r>
            <a:rPr lang="en-US" sz="1600" dirty="0"/>
            <a:t>DNA</a:t>
          </a:r>
          <a:r>
            <a:rPr lang="he-IL" sz="1600" dirty="0"/>
            <a:t> מהדגימות הנבחרות </a:t>
          </a:r>
        </a:p>
      </dgm:t>
    </dgm:pt>
    <dgm:pt modelId="{20D0D9AB-3EA8-40D8-A789-E138B8CC1792}" type="parTrans" cxnId="{9B0E362F-CF12-4549-941E-9898C7D45D3B}">
      <dgm:prSet/>
      <dgm:spPr/>
      <dgm:t>
        <a:bodyPr/>
        <a:lstStyle/>
        <a:p>
          <a:pPr rtl="1"/>
          <a:endParaRPr lang="he-IL"/>
        </a:p>
      </dgm:t>
    </dgm:pt>
    <dgm:pt modelId="{265CC4F1-6453-4C64-9B55-318D1F3866EB}" type="sibTrans" cxnId="{9B0E362F-CF12-4549-941E-9898C7D45D3B}">
      <dgm:prSet/>
      <dgm:spPr/>
      <dgm:t>
        <a:bodyPr/>
        <a:lstStyle/>
        <a:p>
          <a:pPr rtl="1"/>
          <a:endParaRPr lang="he-IL"/>
        </a:p>
      </dgm:t>
    </dgm:pt>
    <dgm:pt modelId="{D5DC6F60-2BDD-4A82-89BB-1BDDB15A34BE}">
      <dgm:prSet phldrT="[טקסט]"/>
      <dgm:spPr/>
      <dgm:t>
        <a:bodyPr/>
        <a:lstStyle/>
        <a:p>
          <a:pPr rtl="1"/>
          <a:r>
            <a:rPr lang="en-US" sz="1700" dirty="0"/>
            <a:t>PCR</a:t>
          </a:r>
          <a:endParaRPr lang="he-IL" sz="1700" dirty="0"/>
        </a:p>
      </dgm:t>
    </dgm:pt>
    <dgm:pt modelId="{D2EABA47-905A-45D1-BE9C-0F20319DD065}" type="parTrans" cxnId="{61B49261-5B41-460E-B55C-FEEA7C52BAA0}">
      <dgm:prSet/>
      <dgm:spPr/>
      <dgm:t>
        <a:bodyPr/>
        <a:lstStyle/>
        <a:p>
          <a:pPr rtl="1"/>
          <a:endParaRPr lang="he-IL"/>
        </a:p>
      </dgm:t>
    </dgm:pt>
    <dgm:pt modelId="{F63F1228-6A4B-40EE-B3B5-12A90629467E}" type="sibTrans" cxnId="{61B49261-5B41-460E-B55C-FEEA7C52BAA0}">
      <dgm:prSet/>
      <dgm:spPr/>
      <dgm:t>
        <a:bodyPr/>
        <a:lstStyle/>
        <a:p>
          <a:pPr rtl="1"/>
          <a:endParaRPr lang="he-IL"/>
        </a:p>
      </dgm:t>
    </dgm:pt>
    <dgm:pt modelId="{55D74A30-E164-4304-9F0B-D71BB4DADF42}">
      <dgm:prSet phldrT="[טקסט]" custT="1"/>
      <dgm:spPr/>
      <dgm:t>
        <a:bodyPr/>
        <a:lstStyle/>
        <a:p>
          <a:pPr rtl="1"/>
          <a:r>
            <a:rPr lang="he-IL" sz="1800" dirty="0"/>
            <a:t>קביעת </a:t>
          </a:r>
          <a:r>
            <a:rPr lang="he-IL" sz="1800" dirty="0" err="1"/>
            <a:t>טמפ' </a:t>
          </a:r>
          <a:r>
            <a:rPr lang="he-IL" sz="1800" dirty="0"/>
            <a:t>האיחוי המתאימה</a:t>
          </a:r>
        </a:p>
      </dgm:t>
    </dgm:pt>
    <dgm:pt modelId="{CD8FA787-FE78-499C-AA75-1B07174DBAD8}" type="parTrans" cxnId="{B70D8451-4C99-483E-B0C2-4B3B33078272}">
      <dgm:prSet/>
      <dgm:spPr/>
      <dgm:t>
        <a:bodyPr/>
        <a:lstStyle/>
        <a:p>
          <a:pPr rtl="1"/>
          <a:endParaRPr lang="he-IL"/>
        </a:p>
      </dgm:t>
    </dgm:pt>
    <dgm:pt modelId="{23D88A14-7346-484E-86D7-C845127A6912}" type="sibTrans" cxnId="{B70D8451-4C99-483E-B0C2-4B3B33078272}">
      <dgm:prSet/>
      <dgm:spPr/>
      <dgm:t>
        <a:bodyPr/>
        <a:lstStyle/>
        <a:p>
          <a:pPr rtl="1"/>
          <a:endParaRPr lang="he-IL"/>
        </a:p>
      </dgm:t>
    </dgm:pt>
    <dgm:pt modelId="{C76BD175-D865-49A1-AC15-51E8C15D1108}">
      <dgm:prSet phldrT="[טקסט]" custT="1"/>
      <dgm:spPr/>
      <dgm:t>
        <a:bodyPr/>
        <a:lstStyle/>
        <a:p>
          <a:pPr rtl="1"/>
          <a:r>
            <a:rPr lang="he-IL" sz="1800" dirty="0"/>
            <a:t>הערכה כמותית של תוצרי </a:t>
          </a:r>
          <a:r>
            <a:rPr lang="en-US" sz="1800" dirty="0"/>
            <a:t>PCR </a:t>
          </a:r>
          <a:endParaRPr lang="he-IL" sz="1800" dirty="0"/>
        </a:p>
      </dgm:t>
    </dgm:pt>
    <dgm:pt modelId="{C7D8697E-6E2A-42F1-8217-A721240D59C3}" type="parTrans" cxnId="{9837DE54-CE54-4788-8647-BB808D6608EF}">
      <dgm:prSet/>
      <dgm:spPr/>
      <dgm:t>
        <a:bodyPr/>
        <a:lstStyle/>
        <a:p>
          <a:pPr rtl="1"/>
          <a:endParaRPr lang="he-IL"/>
        </a:p>
      </dgm:t>
    </dgm:pt>
    <dgm:pt modelId="{355B1D09-DB58-47F7-B9FA-CC56C7124DA6}" type="sibTrans" cxnId="{9837DE54-CE54-4788-8647-BB808D6608EF}">
      <dgm:prSet/>
      <dgm:spPr/>
      <dgm:t>
        <a:bodyPr/>
        <a:lstStyle/>
        <a:p>
          <a:pPr rtl="1"/>
          <a:endParaRPr lang="he-IL"/>
        </a:p>
      </dgm:t>
    </dgm:pt>
    <dgm:pt modelId="{80C96AB4-85EE-4934-86A5-C5B74B18A7E3}">
      <dgm:prSet phldrT="[טקסט]" custT="1"/>
      <dgm:spPr/>
      <dgm:t>
        <a:bodyPr/>
        <a:lstStyle/>
        <a:p>
          <a:pPr rtl="1"/>
          <a:r>
            <a:rPr lang="he-IL" sz="1800" dirty="0"/>
            <a:t>ניקוי תוצרי </a:t>
          </a:r>
          <a:r>
            <a:rPr lang="en-US" sz="1800" dirty="0"/>
            <a:t>PCR</a:t>
          </a:r>
          <a:endParaRPr lang="he-IL" sz="1800" dirty="0"/>
        </a:p>
      </dgm:t>
    </dgm:pt>
    <dgm:pt modelId="{E6C01CE7-542D-47E3-A332-70CCD3AB334D}" type="parTrans" cxnId="{2B9AF5D3-63EF-4586-8649-2C9E3F5A8E4C}">
      <dgm:prSet/>
      <dgm:spPr/>
      <dgm:t>
        <a:bodyPr/>
        <a:lstStyle/>
        <a:p>
          <a:pPr rtl="1"/>
          <a:endParaRPr lang="he-IL"/>
        </a:p>
      </dgm:t>
    </dgm:pt>
    <dgm:pt modelId="{022112BF-06A1-4881-8037-B590DCD194D5}" type="sibTrans" cxnId="{2B9AF5D3-63EF-4586-8649-2C9E3F5A8E4C}">
      <dgm:prSet/>
      <dgm:spPr/>
      <dgm:t>
        <a:bodyPr/>
        <a:lstStyle/>
        <a:p>
          <a:pPr rtl="1"/>
          <a:endParaRPr lang="he-IL"/>
        </a:p>
      </dgm:t>
    </dgm:pt>
    <dgm:pt modelId="{4AE6CEE4-FC76-491F-B97D-346718313DDA}">
      <dgm:prSet/>
      <dgm:spPr/>
      <dgm:t>
        <a:bodyPr/>
        <a:lstStyle/>
        <a:p>
          <a:pPr rtl="1"/>
          <a:r>
            <a:rPr lang="he-IL" dirty="0"/>
            <a:t>ריצוף </a:t>
          </a:r>
        </a:p>
      </dgm:t>
    </dgm:pt>
    <dgm:pt modelId="{B4DE5C52-F391-412F-BF6C-0B7B3A4FADFC}" type="parTrans" cxnId="{1D17C333-775A-4E5A-BD79-769494FBBBBC}">
      <dgm:prSet/>
      <dgm:spPr/>
      <dgm:t>
        <a:bodyPr/>
        <a:lstStyle/>
        <a:p>
          <a:pPr rtl="1"/>
          <a:endParaRPr lang="he-IL"/>
        </a:p>
      </dgm:t>
    </dgm:pt>
    <dgm:pt modelId="{7A221246-AA41-4A38-AC88-B933D685F0C3}" type="sibTrans" cxnId="{1D17C333-775A-4E5A-BD79-769494FBBBBC}">
      <dgm:prSet/>
      <dgm:spPr/>
      <dgm:t>
        <a:bodyPr/>
        <a:lstStyle/>
        <a:p>
          <a:pPr rtl="1"/>
          <a:endParaRPr lang="he-IL"/>
        </a:p>
      </dgm:t>
    </dgm:pt>
    <dgm:pt modelId="{123457AA-7FB9-424D-8704-32861D89A09F}">
      <dgm:prSet/>
      <dgm:spPr/>
      <dgm:t>
        <a:bodyPr/>
        <a:lstStyle/>
        <a:p>
          <a:pPr rtl="1"/>
          <a:r>
            <a:rPr lang="he-IL" dirty="0"/>
            <a:t>אנליזה של תוצרי ריצוף לאחר ניקוי  באמצעות תוכנת  </a:t>
          </a:r>
          <a:r>
            <a:rPr lang="en-US" dirty="0" err="1"/>
            <a:t>Sequencher</a:t>
          </a:r>
          <a:endParaRPr lang="he-IL" dirty="0"/>
        </a:p>
      </dgm:t>
    </dgm:pt>
    <dgm:pt modelId="{1080B3B0-F4BB-4E9A-949B-EE79F52F0AF3}" type="parTrans" cxnId="{78AA3A1F-9551-4686-8360-DE1C01BC2AD6}">
      <dgm:prSet/>
      <dgm:spPr/>
      <dgm:t>
        <a:bodyPr/>
        <a:lstStyle/>
        <a:p>
          <a:pPr rtl="1"/>
          <a:endParaRPr lang="he-IL"/>
        </a:p>
      </dgm:t>
    </dgm:pt>
    <dgm:pt modelId="{21DCAEDC-189B-46F9-84BF-B0D329616400}" type="sibTrans" cxnId="{78AA3A1F-9551-4686-8360-DE1C01BC2AD6}">
      <dgm:prSet/>
      <dgm:spPr/>
      <dgm:t>
        <a:bodyPr/>
        <a:lstStyle/>
        <a:p>
          <a:pPr rtl="1"/>
          <a:endParaRPr lang="he-IL"/>
        </a:p>
      </dgm:t>
    </dgm:pt>
    <dgm:pt modelId="{179AB3A8-CB28-4107-BF09-F17C22B18EF6}" type="pres">
      <dgm:prSet presAssocID="{2B1B5ADE-080E-41BA-91CC-6660D077F0CB}" presName="diagram" presStyleCnt="0">
        <dgm:presLayoutVars>
          <dgm:dir/>
          <dgm:resizeHandles val="exact"/>
        </dgm:presLayoutVars>
      </dgm:prSet>
      <dgm:spPr/>
      <dgm:t>
        <a:bodyPr/>
        <a:lstStyle/>
        <a:p>
          <a:pPr rtl="1"/>
          <a:endParaRPr lang="he-IL"/>
        </a:p>
      </dgm:t>
    </dgm:pt>
    <dgm:pt modelId="{7B616F6C-5B8F-4217-8996-7B7B8A47D33E}" type="pres">
      <dgm:prSet presAssocID="{40A9BA16-1889-4428-BFA1-AA88EDB30AD3}" presName="node" presStyleLbl="node1" presStyleIdx="0" presStyleCnt="5">
        <dgm:presLayoutVars>
          <dgm:bulletEnabled val="1"/>
        </dgm:presLayoutVars>
      </dgm:prSet>
      <dgm:spPr/>
      <dgm:t>
        <a:bodyPr/>
        <a:lstStyle/>
        <a:p>
          <a:pPr rtl="1"/>
          <a:endParaRPr lang="he-IL"/>
        </a:p>
      </dgm:t>
    </dgm:pt>
    <dgm:pt modelId="{1A91E514-EDE2-4870-8C1E-164ADCAC3C05}" type="pres">
      <dgm:prSet presAssocID="{FA93D085-868A-4268-AA2E-9C3B95BD580A}" presName="sibTrans" presStyleLbl="sibTrans2D1" presStyleIdx="0" presStyleCnt="4"/>
      <dgm:spPr/>
      <dgm:t>
        <a:bodyPr/>
        <a:lstStyle/>
        <a:p>
          <a:pPr rtl="1"/>
          <a:endParaRPr lang="he-IL"/>
        </a:p>
      </dgm:t>
    </dgm:pt>
    <dgm:pt modelId="{4AA576F5-4682-4742-B6FB-8359ACEE1DFD}" type="pres">
      <dgm:prSet presAssocID="{FA93D085-868A-4268-AA2E-9C3B95BD580A}" presName="connectorText" presStyleLbl="sibTrans2D1" presStyleIdx="0" presStyleCnt="4"/>
      <dgm:spPr/>
      <dgm:t>
        <a:bodyPr/>
        <a:lstStyle/>
        <a:p>
          <a:pPr rtl="1"/>
          <a:endParaRPr lang="he-IL"/>
        </a:p>
      </dgm:t>
    </dgm:pt>
    <dgm:pt modelId="{A15A734E-020E-4652-A503-CE3A3751C92D}" type="pres">
      <dgm:prSet presAssocID="{AF30CF1A-9AD8-4C2E-8558-5615E42D1579}" presName="node" presStyleLbl="node1" presStyleIdx="1" presStyleCnt="5" custScaleX="126217" custScaleY="114225">
        <dgm:presLayoutVars>
          <dgm:bulletEnabled val="1"/>
        </dgm:presLayoutVars>
      </dgm:prSet>
      <dgm:spPr/>
      <dgm:t>
        <a:bodyPr/>
        <a:lstStyle/>
        <a:p>
          <a:pPr rtl="1"/>
          <a:endParaRPr lang="he-IL"/>
        </a:p>
      </dgm:t>
    </dgm:pt>
    <dgm:pt modelId="{103C73C2-844B-4D90-B0A5-1670DDE610FB}" type="pres">
      <dgm:prSet presAssocID="{54446AA2-F715-4A14-868E-A0F612C90365}" presName="sibTrans" presStyleLbl="sibTrans2D1" presStyleIdx="1" presStyleCnt="4"/>
      <dgm:spPr/>
      <dgm:t>
        <a:bodyPr/>
        <a:lstStyle/>
        <a:p>
          <a:pPr rtl="1"/>
          <a:endParaRPr lang="he-IL"/>
        </a:p>
      </dgm:t>
    </dgm:pt>
    <dgm:pt modelId="{686B218D-3502-41AD-9337-6F9E86798D7C}" type="pres">
      <dgm:prSet presAssocID="{54446AA2-F715-4A14-868E-A0F612C90365}" presName="connectorText" presStyleLbl="sibTrans2D1" presStyleIdx="1" presStyleCnt="4"/>
      <dgm:spPr/>
      <dgm:t>
        <a:bodyPr/>
        <a:lstStyle/>
        <a:p>
          <a:pPr rtl="1"/>
          <a:endParaRPr lang="he-IL"/>
        </a:p>
      </dgm:t>
    </dgm:pt>
    <dgm:pt modelId="{A575B235-B91E-4B64-867E-BC8E16743F63}" type="pres">
      <dgm:prSet presAssocID="{D5DC6F60-2BDD-4A82-89BB-1BDDB15A34BE}" presName="node" presStyleLbl="node1" presStyleIdx="2" presStyleCnt="5" custScaleX="183620" custScaleY="173162">
        <dgm:presLayoutVars>
          <dgm:bulletEnabled val="1"/>
        </dgm:presLayoutVars>
      </dgm:prSet>
      <dgm:spPr/>
      <dgm:t>
        <a:bodyPr/>
        <a:lstStyle/>
        <a:p>
          <a:pPr rtl="1"/>
          <a:endParaRPr lang="he-IL"/>
        </a:p>
      </dgm:t>
    </dgm:pt>
    <dgm:pt modelId="{B1FC0534-D592-4C4C-9B9D-0B3189E7E543}" type="pres">
      <dgm:prSet presAssocID="{F63F1228-6A4B-40EE-B3B5-12A90629467E}" presName="sibTrans" presStyleLbl="sibTrans2D1" presStyleIdx="2" presStyleCnt="4"/>
      <dgm:spPr/>
      <dgm:t>
        <a:bodyPr/>
        <a:lstStyle/>
        <a:p>
          <a:pPr rtl="1"/>
          <a:endParaRPr lang="he-IL"/>
        </a:p>
      </dgm:t>
    </dgm:pt>
    <dgm:pt modelId="{CA3AC4D2-950D-422A-8451-25E7A5C5D14F}" type="pres">
      <dgm:prSet presAssocID="{F63F1228-6A4B-40EE-B3B5-12A90629467E}" presName="connectorText" presStyleLbl="sibTrans2D1" presStyleIdx="2" presStyleCnt="4"/>
      <dgm:spPr/>
      <dgm:t>
        <a:bodyPr/>
        <a:lstStyle/>
        <a:p>
          <a:pPr rtl="1"/>
          <a:endParaRPr lang="he-IL"/>
        </a:p>
      </dgm:t>
    </dgm:pt>
    <dgm:pt modelId="{5577DD30-66FE-4DB7-B0C6-95B5D8220820}" type="pres">
      <dgm:prSet presAssocID="{4AE6CEE4-FC76-491F-B97D-346718313DDA}" presName="node" presStyleLbl="node1" presStyleIdx="3" presStyleCnt="5" custScaleX="151413">
        <dgm:presLayoutVars>
          <dgm:bulletEnabled val="1"/>
        </dgm:presLayoutVars>
      </dgm:prSet>
      <dgm:spPr/>
      <dgm:t>
        <a:bodyPr/>
        <a:lstStyle/>
        <a:p>
          <a:pPr rtl="1"/>
          <a:endParaRPr lang="he-IL"/>
        </a:p>
      </dgm:t>
    </dgm:pt>
    <dgm:pt modelId="{3CB6CC18-EB4D-447D-B999-9DADCB726C29}" type="pres">
      <dgm:prSet presAssocID="{7A221246-AA41-4A38-AC88-B933D685F0C3}" presName="sibTrans" presStyleLbl="sibTrans2D1" presStyleIdx="3" presStyleCnt="4"/>
      <dgm:spPr/>
      <dgm:t>
        <a:bodyPr/>
        <a:lstStyle/>
        <a:p>
          <a:pPr rtl="1"/>
          <a:endParaRPr lang="he-IL"/>
        </a:p>
      </dgm:t>
    </dgm:pt>
    <dgm:pt modelId="{57BC49C5-C3E3-4B64-A296-3D5AAA4C42AC}" type="pres">
      <dgm:prSet presAssocID="{7A221246-AA41-4A38-AC88-B933D685F0C3}" presName="connectorText" presStyleLbl="sibTrans2D1" presStyleIdx="3" presStyleCnt="4"/>
      <dgm:spPr/>
      <dgm:t>
        <a:bodyPr/>
        <a:lstStyle/>
        <a:p>
          <a:pPr rtl="1"/>
          <a:endParaRPr lang="he-IL"/>
        </a:p>
      </dgm:t>
    </dgm:pt>
    <dgm:pt modelId="{A4A68FDD-8705-429B-816C-32ABACDFF459}" type="pres">
      <dgm:prSet presAssocID="{123457AA-7FB9-424D-8704-32861D89A09F}" presName="node" presStyleLbl="node1" presStyleIdx="4" presStyleCnt="5" custScaleY="172142">
        <dgm:presLayoutVars>
          <dgm:bulletEnabled val="1"/>
        </dgm:presLayoutVars>
      </dgm:prSet>
      <dgm:spPr/>
      <dgm:t>
        <a:bodyPr/>
        <a:lstStyle/>
        <a:p>
          <a:pPr rtl="1"/>
          <a:endParaRPr lang="he-IL"/>
        </a:p>
      </dgm:t>
    </dgm:pt>
  </dgm:ptLst>
  <dgm:cxnLst>
    <dgm:cxn modelId="{A605A4F8-3C53-4D06-86FA-DC18C6A11D67}" type="presOf" srcId="{AF30CF1A-9AD8-4C2E-8558-5615E42D1579}" destId="{A15A734E-020E-4652-A503-CE3A3751C92D}" srcOrd="0" destOrd="0" presId="urn:microsoft.com/office/officeart/2005/8/layout/process5"/>
    <dgm:cxn modelId="{048B4142-5EC5-41A5-BADF-BE594AE80657}" type="presOf" srcId="{98F72618-3B71-4ABD-A688-53C3B51385AE}" destId="{A15A734E-020E-4652-A503-CE3A3751C92D}" srcOrd="0" destOrd="1" presId="urn:microsoft.com/office/officeart/2005/8/layout/process5"/>
    <dgm:cxn modelId="{B4236C56-518F-4739-B8D2-894CFE9B4227}" type="presOf" srcId="{F63F1228-6A4B-40EE-B3B5-12A90629467E}" destId="{B1FC0534-D592-4C4C-9B9D-0B3189E7E543}" srcOrd="0" destOrd="0" presId="urn:microsoft.com/office/officeart/2005/8/layout/process5"/>
    <dgm:cxn modelId="{5FE998EA-D062-403B-8365-B7CDE8B53F4C}" type="presOf" srcId="{7A221246-AA41-4A38-AC88-B933D685F0C3}" destId="{3CB6CC18-EB4D-447D-B999-9DADCB726C29}" srcOrd="0" destOrd="0" presId="urn:microsoft.com/office/officeart/2005/8/layout/process5"/>
    <dgm:cxn modelId="{23532791-AE7A-42EA-A755-4AA888E5ECA8}" type="presOf" srcId="{2B1B5ADE-080E-41BA-91CC-6660D077F0CB}" destId="{179AB3A8-CB28-4107-BF09-F17C22B18EF6}" srcOrd="0" destOrd="0" presId="urn:microsoft.com/office/officeart/2005/8/layout/process5"/>
    <dgm:cxn modelId="{9F065216-A3B6-4D87-B07C-8D467B2635AD}" srcId="{2B1B5ADE-080E-41BA-91CC-6660D077F0CB}" destId="{AF30CF1A-9AD8-4C2E-8558-5615E42D1579}" srcOrd="1" destOrd="0" parTransId="{DC8BF11C-084A-448C-80C0-35D979076816}" sibTransId="{54446AA2-F715-4A14-868E-A0F612C90365}"/>
    <dgm:cxn modelId="{1D17C333-775A-4E5A-BD79-769494FBBBBC}" srcId="{2B1B5ADE-080E-41BA-91CC-6660D077F0CB}" destId="{4AE6CEE4-FC76-491F-B97D-346718313DDA}" srcOrd="3" destOrd="0" parTransId="{B4DE5C52-F391-412F-BF6C-0B7B3A4FADFC}" sibTransId="{7A221246-AA41-4A38-AC88-B933D685F0C3}"/>
    <dgm:cxn modelId="{D6AA6E88-6A1E-4DB9-8205-46BFADF3E4C1}" type="presOf" srcId="{80C96AB4-85EE-4934-86A5-C5B74B18A7E3}" destId="{A575B235-B91E-4B64-867E-BC8E16743F63}" srcOrd="0" destOrd="3" presId="urn:microsoft.com/office/officeart/2005/8/layout/process5"/>
    <dgm:cxn modelId="{B70D8451-4C99-483E-B0C2-4B3B33078272}" srcId="{D5DC6F60-2BDD-4A82-89BB-1BDDB15A34BE}" destId="{55D74A30-E164-4304-9F0B-D71BB4DADF42}" srcOrd="0" destOrd="0" parTransId="{CD8FA787-FE78-499C-AA75-1B07174DBAD8}" sibTransId="{23D88A14-7346-484E-86D7-C845127A6912}"/>
    <dgm:cxn modelId="{2B9AF5D3-63EF-4586-8649-2C9E3F5A8E4C}" srcId="{C76BD175-D865-49A1-AC15-51E8C15D1108}" destId="{80C96AB4-85EE-4934-86A5-C5B74B18A7E3}" srcOrd="0" destOrd="0" parTransId="{E6C01CE7-542D-47E3-A332-70CCD3AB334D}" sibTransId="{022112BF-06A1-4881-8037-B590DCD194D5}"/>
    <dgm:cxn modelId="{5F66DB53-5841-43E4-B11A-8A74B4905D40}" type="presOf" srcId="{D5DC6F60-2BDD-4A82-89BB-1BDDB15A34BE}" destId="{A575B235-B91E-4B64-867E-BC8E16743F63}" srcOrd="0" destOrd="0" presId="urn:microsoft.com/office/officeart/2005/8/layout/process5"/>
    <dgm:cxn modelId="{78AA3A1F-9551-4686-8360-DE1C01BC2AD6}" srcId="{2B1B5ADE-080E-41BA-91CC-6660D077F0CB}" destId="{123457AA-7FB9-424D-8704-32861D89A09F}" srcOrd="4" destOrd="0" parTransId="{1080B3B0-F4BB-4E9A-949B-EE79F52F0AF3}" sibTransId="{21DCAEDC-189B-46F9-84BF-B0D329616400}"/>
    <dgm:cxn modelId="{D2E4FC9F-6A82-4D99-9231-AA5B1327980D}" type="presOf" srcId="{123457AA-7FB9-424D-8704-32861D89A09F}" destId="{A4A68FDD-8705-429B-816C-32ABACDFF459}" srcOrd="0" destOrd="0" presId="urn:microsoft.com/office/officeart/2005/8/layout/process5"/>
    <dgm:cxn modelId="{925EFFF7-D41B-4ADF-A186-72E234CC6C8B}" type="presOf" srcId="{54446AA2-F715-4A14-868E-A0F612C90365}" destId="{686B218D-3502-41AD-9337-6F9E86798D7C}" srcOrd="1" destOrd="0" presId="urn:microsoft.com/office/officeart/2005/8/layout/process5"/>
    <dgm:cxn modelId="{9D31A045-A7AF-4A20-8EBD-5804DAA82B66}" type="presOf" srcId="{FA93D085-868A-4268-AA2E-9C3B95BD580A}" destId="{1A91E514-EDE2-4870-8C1E-164ADCAC3C05}" srcOrd="0" destOrd="0" presId="urn:microsoft.com/office/officeart/2005/8/layout/process5"/>
    <dgm:cxn modelId="{D1D099DA-1FE3-4D80-94AF-A6FE1321123F}" type="presOf" srcId="{7A221246-AA41-4A38-AC88-B933D685F0C3}" destId="{57BC49C5-C3E3-4B64-A296-3D5AAA4C42AC}" srcOrd="1" destOrd="0" presId="urn:microsoft.com/office/officeart/2005/8/layout/process5"/>
    <dgm:cxn modelId="{3D126108-7FEF-4FF1-A90A-C7115533A50A}" srcId="{2B1B5ADE-080E-41BA-91CC-6660D077F0CB}" destId="{40A9BA16-1889-4428-BFA1-AA88EDB30AD3}" srcOrd="0" destOrd="0" parTransId="{1595527F-4C81-4538-905E-4A68866AC87E}" sibTransId="{FA93D085-868A-4268-AA2E-9C3B95BD580A}"/>
    <dgm:cxn modelId="{9837DE54-CE54-4788-8647-BB808D6608EF}" srcId="{D5DC6F60-2BDD-4A82-89BB-1BDDB15A34BE}" destId="{C76BD175-D865-49A1-AC15-51E8C15D1108}" srcOrd="1" destOrd="0" parTransId="{C7D8697E-6E2A-42F1-8217-A721240D59C3}" sibTransId="{355B1D09-DB58-47F7-B9FA-CC56C7124DA6}"/>
    <dgm:cxn modelId="{5B121C64-7637-4961-9A50-98C2CEECB77F}" type="presOf" srcId="{F63F1228-6A4B-40EE-B3B5-12A90629467E}" destId="{CA3AC4D2-950D-422A-8451-25E7A5C5D14F}" srcOrd="1" destOrd="0" presId="urn:microsoft.com/office/officeart/2005/8/layout/process5"/>
    <dgm:cxn modelId="{149FDDAC-4B17-4ECB-9D62-0D2311C16E20}" type="presOf" srcId="{FA93D085-868A-4268-AA2E-9C3B95BD580A}" destId="{4AA576F5-4682-4742-B6FB-8359ACEE1DFD}" srcOrd="1" destOrd="0" presId="urn:microsoft.com/office/officeart/2005/8/layout/process5"/>
    <dgm:cxn modelId="{3BAC1D05-5150-4924-AB14-93A3BD19B0F8}" type="presOf" srcId="{40A9BA16-1889-4428-BFA1-AA88EDB30AD3}" destId="{7B616F6C-5B8F-4217-8996-7B7B8A47D33E}" srcOrd="0" destOrd="0" presId="urn:microsoft.com/office/officeart/2005/8/layout/process5"/>
    <dgm:cxn modelId="{36FAABAD-519E-48D0-AF95-331642CB0DC1}" type="presOf" srcId="{54446AA2-F715-4A14-868E-A0F612C90365}" destId="{103C73C2-844B-4D90-B0A5-1670DDE610FB}" srcOrd="0" destOrd="0" presId="urn:microsoft.com/office/officeart/2005/8/layout/process5"/>
    <dgm:cxn modelId="{A1948B2C-4D2C-40C6-A4B5-D59D73B428A3}" type="presOf" srcId="{4AE6CEE4-FC76-491F-B97D-346718313DDA}" destId="{5577DD30-66FE-4DB7-B0C6-95B5D8220820}" srcOrd="0" destOrd="0" presId="urn:microsoft.com/office/officeart/2005/8/layout/process5"/>
    <dgm:cxn modelId="{61B49261-5B41-460E-B55C-FEEA7C52BAA0}" srcId="{2B1B5ADE-080E-41BA-91CC-6660D077F0CB}" destId="{D5DC6F60-2BDD-4A82-89BB-1BDDB15A34BE}" srcOrd="2" destOrd="0" parTransId="{D2EABA47-905A-45D1-BE9C-0F20319DD065}" sibTransId="{F63F1228-6A4B-40EE-B3B5-12A90629467E}"/>
    <dgm:cxn modelId="{25E8D475-2C4E-415B-A122-27C54CA050AC}" type="presOf" srcId="{55D74A30-E164-4304-9F0B-D71BB4DADF42}" destId="{A575B235-B91E-4B64-867E-BC8E16743F63}" srcOrd="0" destOrd="1" presId="urn:microsoft.com/office/officeart/2005/8/layout/process5"/>
    <dgm:cxn modelId="{0A572D49-F000-45EE-B541-ABA710A23AD0}" type="presOf" srcId="{C76BD175-D865-49A1-AC15-51E8C15D1108}" destId="{A575B235-B91E-4B64-867E-BC8E16743F63}" srcOrd="0" destOrd="2" presId="urn:microsoft.com/office/officeart/2005/8/layout/process5"/>
    <dgm:cxn modelId="{9B0E362F-CF12-4549-941E-9898C7D45D3B}" srcId="{AF30CF1A-9AD8-4C2E-8558-5615E42D1579}" destId="{98F72618-3B71-4ABD-A688-53C3B51385AE}" srcOrd="0" destOrd="0" parTransId="{20D0D9AB-3EA8-40D8-A789-E138B8CC1792}" sibTransId="{265CC4F1-6453-4C64-9B55-318D1F3866EB}"/>
    <dgm:cxn modelId="{56F300A6-7B58-4C07-97CF-17C5BF09C9D5}" type="presParOf" srcId="{179AB3A8-CB28-4107-BF09-F17C22B18EF6}" destId="{7B616F6C-5B8F-4217-8996-7B7B8A47D33E}" srcOrd="0" destOrd="0" presId="urn:microsoft.com/office/officeart/2005/8/layout/process5"/>
    <dgm:cxn modelId="{72E87D7C-9EE5-4C8E-81F3-9F24147919C6}" type="presParOf" srcId="{179AB3A8-CB28-4107-BF09-F17C22B18EF6}" destId="{1A91E514-EDE2-4870-8C1E-164ADCAC3C05}" srcOrd="1" destOrd="0" presId="urn:microsoft.com/office/officeart/2005/8/layout/process5"/>
    <dgm:cxn modelId="{78E96A6C-8DDE-410A-B4E0-EF750A67BF42}" type="presParOf" srcId="{1A91E514-EDE2-4870-8C1E-164ADCAC3C05}" destId="{4AA576F5-4682-4742-B6FB-8359ACEE1DFD}" srcOrd="0" destOrd="0" presId="urn:microsoft.com/office/officeart/2005/8/layout/process5"/>
    <dgm:cxn modelId="{25B418B5-C03A-4343-AE89-72D97B5B7923}" type="presParOf" srcId="{179AB3A8-CB28-4107-BF09-F17C22B18EF6}" destId="{A15A734E-020E-4652-A503-CE3A3751C92D}" srcOrd="2" destOrd="0" presId="urn:microsoft.com/office/officeart/2005/8/layout/process5"/>
    <dgm:cxn modelId="{3BC14FB2-E4CC-4110-A5E0-85CD62BC866F}" type="presParOf" srcId="{179AB3A8-CB28-4107-BF09-F17C22B18EF6}" destId="{103C73C2-844B-4D90-B0A5-1670DDE610FB}" srcOrd="3" destOrd="0" presId="urn:microsoft.com/office/officeart/2005/8/layout/process5"/>
    <dgm:cxn modelId="{63717F1E-90FE-474E-9B8F-27D1D6D111B6}" type="presParOf" srcId="{103C73C2-844B-4D90-B0A5-1670DDE610FB}" destId="{686B218D-3502-41AD-9337-6F9E86798D7C}" srcOrd="0" destOrd="0" presId="urn:microsoft.com/office/officeart/2005/8/layout/process5"/>
    <dgm:cxn modelId="{C29F469D-ADA8-4468-B9EA-A67FB1FF9379}" type="presParOf" srcId="{179AB3A8-CB28-4107-BF09-F17C22B18EF6}" destId="{A575B235-B91E-4B64-867E-BC8E16743F63}" srcOrd="4" destOrd="0" presId="urn:microsoft.com/office/officeart/2005/8/layout/process5"/>
    <dgm:cxn modelId="{931919E0-6533-46AE-ADAA-4A4153BEC071}" type="presParOf" srcId="{179AB3A8-CB28-4107-BF09-F17C22B18EF6}" destId="{B1FC0534-D592-4C4C-9B9D-0B3189E7E543}" srcOrd="5" destOrd="0" presId="urn:microsoft.com/office/officeart/2005/8/layout/process5"/>
    <dgm:cxn modelId="{24C42CA6-C65B-4490-A4AA-8418C95A1448}" type="presParOf" srcId="{B1FC0534-D592-4C4C-9B9D-0B3189E7E543}" destId="{CA3AC4D2-950D-422A-8451-25E7A5C5D14F}" srcOrd="0" destOrd="0" presId="urn:microsoft.com/office/officeart/2005/8/layout/process5"/>
    <dgm:cxn modelId="{1AE4A934-FEA4-4E89-9573-07EC784FD777}" type="presParOf" srcId="{179AB3A8-CB28-4107-BF09-F17C22B18EF6}" destId="{5577DD30-66FE-4DB7-B0C6-95B5D8220820}" srcOrd="6" destOrd="0" presId="urn:microsoft.com/office/officeart/2005/8/layout/process5"/>
    <dgm:cxn modelId="{A522C909-0DB9-4032-9F2E-0499227F1FA3}" type="presParOf" srcId="{179AB3A8-CB28-4107-BF09-F17C22B18EF6}" destId="{3CB6CC18-EB4D-447D-B999-9DADCB726C29}" srcOrd="7" destOrd="0" presId="urn:microsoft.com/office/officeart/2005/8/layout/process5"/>
    <dgm:cxn modelId="{33420E33-FC60-4CD1-BD83-9A22ECF5F06D}" type="presParOf" srcId="{3CB6CC18-EB4D-447D-B999-9DADCB726C29}" destId="{57BC49C5-C3E3-4B64-A296-3D5AAA4C42AC}" srcOrd="0" destOrd="0" presId="urn:microsoft.com/office/officeart/2005/8/layout/process5"/>
    <dgm:cxn modelId="{68C87F2B-BA4F-4B51-B979-7983A3583620}" type="presParOf" srcId="{179AB3A8-CB28-4107-BF09-F17C22B18EF6}" destId="{A4A68FDD-8705-429B-816C-32ABACDFF459}" srcOrd="8"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616F6C-5B8F-4217-8996-7B7B8A47D33E}">
      <dsp:nvSpPr>
        <dsp:cNvPr id="0" name=""/>
        <dsp:cNvSpPr/>
      </dsp:nvSpPr>
      <dsp:spPr>
        <a:xfrm>
          <a:off x="2438154" y="71126"/>
          <a:ext cx="1646299" cy="987779"/>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kern="1200" dirty="0"/>
            <a:t>תכנון </a:t>
          </a:r>
          <a:r>
            <a:rPr lang="he-IL" sz="2000" kern="1200" dirty="0" err="1"/>
            <a:t>פריימרים</a:t>
          </a:r>
          <a:r>
            <a:rPr lang="he-IL" sz="2000" kern="1200" dirty="0"/>
            <a:t> </a:t>
          </a:r>
        </a:p>
      </dsp:txBody>
      <dsp:txXfrm>
        <a:off x="2467085" y="100057"/>
        <a:ext cx="1588437" cy="929917"/>
      </dsp:txXfrm>
    </dsp:sp>
    <dsp:sp modelId="{1A91E514-EDE2-4870-8C1E-164ADCAC3C05}">
      <dsp:nvSpPr>
        <dsp:cNvPr id="0" name=""/>
        <dsp:cNvSpPr/>
      </dsp:nvSpPr>
      <dsp:spPr>
        <a:xfrm>
          <a:off x="4229327" y="360875"/>
          <a:ext cx="349015" cy="408282"/>
        </a:xfrm>
        <a:prstGeom prst="rightArrow">
          <a:avLst>
            <a:gd name="adj1" fmla="val 60000"/>
            <a:gd name="adj2" fmla="val 50000"/>
          </a:avLst>
        </a:prstGeom>
        <a:gradFill rotWithShape="0">
          <a:gsLst>
            <a:gs pos="0">
              <a:schemeClr val="accent1">
                <a:tint val="60000"/>
                <a:hueOff val="0"/>
                <a:satOff val="0"/>
                <a:lumOff val="0"/>
                <a:alphaOff val="0"/>
                <a:tint val="35000"/>
                <a:satMod val="260000"/>
              </a:schemeClr>
            </a:gs>
            <a:gs pos="30000">
              <a:schemeClr val="accent1">
                <a:tint val="60000"/>
                <a:hueOff val="0"/>
                <a:satOff val="0"/>
                <a:lumOff val="0"/>
                <a:alphaOff val="0"/>
                <a:tint val="38000"/>
                <a:satMod val="260000"/>
              </a:schemeClr>
            </a:gs>
            <a:gs pos="75000">
              <a:schemeClr val="accent1">
                <a:tint val="60000"/>
                <a:hueOff val="0"/>
                <a:satOff val="0"/>
                <a:lumOff val="0"/>
                <a:alphaOff val="0"/>
                <a:tint val="55000"/>
                <a:satMod val="255000"/>
              </a:schemeClr>
            </a:gs>
            <a:gs pos="100000">
              <a:schemeClr val="accent1">
                <a:tint val="60000"/>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he-IL" sz="1600" kern="1200"/>
        </a:p>
      </dsp:txBody>
      <dsp:txXfrm>
        <a:off x="4229327" y="442531"/>
        <a:ext cx="244311" cy="244970"/>
      </dsp:txXfrm>
    </dsp:sp>
    <dsp:sp modelId="{A15A734E-020E-4652-A503-CE3A3751C92D}">
      <dsp:nvSpPr>
        <dsp:cNvPr id="0" name=""/>
        <dsp:cNvSpPr/>
      </dsp:nvSpPr>
      <dsp:spPr>
        <a:xfrm>
          <a:off x="4742973" y="871"/>
          <a:ext cx="2077909" cy="1128291"/>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lvl="0" algn="r" defTabSz="755650" rtl="1">
            <a:lnSpc>
              <a:spcPct val="90000"/>
            </a:lnSpc>
            <a:spcBef>
              <a:spcPct val="0"/>
            </a:spcBef>
            <a:spcAft>
              <a:spcPct val="35000"/>
            </a:spcAft>
          </a:pPr>
          <a:r>
            <a:rPr lang="he-IL" sz="1700" kern="1200" dirty="0"/>
            <a:t>בחירת דגימות מייצגות </a:t>
          </a:r>
        </a:p>
        <a:p>
          <a:pPr marL="171450" lvl="1" indent="-171450" algn="r" defTabSz="711200" rtl="1">
            <a:lnSpc>
              <a:spcPct val="90000"/>
            </a:lnSpc>
            <a:spcBef>
              <a:spcPct val="0"/>
            </a:spcBef>
            <a:spcAft>
              <a:spcPct val="15000"/>
            </a:spcAft>
            <a:buChar char="••"/>
          </a:pPr>
          <a:r>
            <a:rPr lang="he-IL" sz="1600" kern="1200" dirty="0"/>
            <a:t>הפקת </a:t>
          </a:r>
          <a:r>
            <a:rPr lang="en-US" sz="1600" kern="1200" dirty="0"/>
            <a:t>DNA</a:t>
          </a:r>
          <a:r>
            <a:rPr lang="he-IL" sz="1600" kern="1200" dirty="0"/>
            <a:t> מהדגימות הנבחרות </a:t>
          </a:r>
        </a:p>
      </dsp:txBody>
      <dsp:txXfrm>
        <a:off x="4776020" y="33918"/>
        <a:ext cx="2011815" cy="1062197"/>
      </dsp:txXfrm>
    </dsp:sp>
    <dsp:sp modelId="{103C73C2-844B-4D90-B0A5-1670DDE610FB}">
      <dsp:nvSpPr>
        <dsp:cNvPr id="0" name=""/>
        <dsp:cNvSpPr/>
      </dsp:nvSpPr>
      <dsp:spPr>
        <a:xfrm rot="6168671">
          <a:off x="5402051" y="1244403"/>
          <a:ext cx="357925" cy="408282"/>
        </a:xfrm>
        <a:prstGeom prst="rightArrow">
          <a:avLst>
            <a:gd name="adj1" fmla="val 60000"/>
            <a:gd name="adj2" fmla="val 50000"/>
          </a:avLst>
        </a:prstGeom>
        <a:gradFill rotWithShape="0">
          <a:gsLst>
            <a:gs pos="0">
              <a:schemeClr val="accent1">
                <a:tint val="60000"/>
                <a:hueOff val="0"/>
                <a:satOff val="0"/>
                <a:lumOff val="0"/>
                <a:alphaOff val="0"/>
                <a:tint val="35000"/>
                <a:satMod val="260000"/>
              </a:schemeClr>
            </a:gs>
            <a:gs pos="30000">
              <a:schemeClr val="accent1">
                <a:tint val="60000"/>
                <a:hueOff val="0"/>
                <a:satOff val="0"/>
                <a:lumOff val="0"/>
                <a:alphaOff val="0"/>
                <a:tint val="38000"/>
                <a:satMod val="260000"/>
              </a:schemeClr>
            </a:gs>
            <a:gs pos="75000">
              <a:schemeClr val="accent1">
                <a:tint val="60000"/>
                <a:hueOff val="0"/>
                <a:satOff val="0"/>
                <a:lumOff val="0"/>
                <a:alphaOff val="0"/>
                <a:tint val="55000"/>
                <a:satMod val="255000"/>
              </a:schemeClr>
            </a:gs>
            <a:gs pos="100000">
              <a:schemeClr val="accent1">
                <a:tint val="60000"/>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he-IL" sz="1600" kern="1200"/>
        </a:p>
      </dsp:txBody>
      <dsp:txXfrm rot="-5400000">
        <a:off x="5470433" y="1270918"/>
        <a:ext cx="244970" cy="250548"/>
      </dsp:txXfrm>
    </dsp:sp>
    <dsp:sp modelId="{A575B235-B91E-4B64-867E-BC8E16743F63}">
      <dsp:nvSpPr>
        <dsp:cNvPr id="0" name=""/>
        <dsp:cNvSpPr/>
      </dsp:nvSpPr>
      <dsp:spPr>
        <a:xfrm>
          <a:off x="3797948" y="1787682"/>
          <a:ext cx="3022935" cy="1710459"/>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t" anchorCtr="0">
          <a:noAutofit/>
        </a:bodyPr>
        <a:lstStyle/>
        <a:p>
          <a:pPr lvl="0" algn="r" defTabSz="755650" rtl="1">
            <a:lnSpc>
              <a:spcPct val="90000"/>
            </a:lnSpc>
            <a:spcBef>
              <a:spcPct val="0"/>
            </a:spcBef>
            <a:spcAft>
              <a:spcPct val="35000"/>
            </a:spcAft>
          </a:pPr>
          <a:r>
            <a:rPr lang="en-US" sz="1700" kern="1200" dirty="0"/>
            <a:t>PCR</a:t>
          </a:r>
          <a:endParaRPr lang="he-IL" sz="1700" kern="1200" dirty="0"/>
        </a:p>
        <a:p>
          <a:pPr marL="171450" lvl="1" indent="-171450" algn="r" defTabSz="800100" rtl="1">
            <a:lnSpc>
              <a:spcPct val="90000"/>
            </a:lnSpc>
            <a:spcBef>
              <a:spcPct val="0"/>
            </a:spcBef>
            <a:spcAft>
              <a:spcPct val="15000"/>
            </a:spcAft>
            <a:buChar char="••"/>
          </a:pPr>
          <a:r>
            <a:rPr lang="he-IL" sz="1800" kern="1200" dirty="0"/>
            <a:t>קביעת </a:t>
          </a:r>
          <a:r>
            <a:rPr lang="he-IL" sz="1800" kern="1200" dirty="0" err="1"/>
            <a:t>טמפ' </a:t>
          </a:r>
          <a:r>
            <a:rPr lang="he-IL" sz="1800" kern="1200" dirty="0"/>
            <a:t>האיחוי המתאימה</a:t>
          </a:r>
        </a:p>
        <a:p>
          <a:pPr marL="171450" lvl="1" indent="-171450" algn="r" defTabSz="800100" rtl="1">
            <a:lnSpc>
              <a:spcPct val="90000"/>
            </a:lnSpc>
            <a:spcBef>
              <a:spcPct val="0"/>
            </a:spcBef>
            <a:spcAft>
              <a:spcPct val="15000"/>
            </a:spcAft>
            <a:buChar char="••"/>
          </a:pPr>
          <a:r>
            <a:rPr lang="he-IL" sz="1800" kern="1200" dirty="0"/>
            <a:t>הערכה כמותית של תוצרי </a:t>
          </a:r>
          <a:r>
            <a:rPr lang="en-US" sz="1800" kern="1200" dirty="0"/>
            <a:t>PCR </a:t>
          </a:r>
          <a:endParaRPr lang="he-IL" sz="1800" kern="1200" dirty="0"/>
        </a:p>
        <a:p>
          <a:pPr marL="342900" lvl="2" indent="-171450" algn="r" defTabSz="800100" rtl="1">
            <a:lnSpc>
              <a:spcPct val="90000"/>
            </a:lnSpc>
            <a:spcBef>
              <a:spcPct val="0"/>
            </a:spcBef>
            <a:spcAft>
              <a:spcPct val="15000"/>
            </a:spcAft>
            <a:buChar char="••"/>
          </a:pPr>
          <a:r>
            <a:rPr lang="he-IL" sz="1800" kern="1200" dirty="0"/>
            <a:t>ניקוי תוצרי </a:t>
          </a:r>
          <a:r>
            <a:rPr lang="en-US" sz="1800" kern="1200" dirty="0"/>
            <a:t>PCR</a:t>
          </a:r>
          <a:endParaRPr lang="he-IL" sz="1800" kern="1200" dirty="0"/>
        </a:p>
      </dsp:txBody>
      <dsp:txXfrm>
        <a:off x="3848046" y="1837780"/>
        <a:ext cx="2922739" cy="1610263"/>
      </dsp:txXfrm>
    </dsp:sp>
    <dsp:sp modelId="{B1FC0534-D592-4C4C-9B9D-0B3189E7E543}">
      <dsp:nvSpPr>
        <dsp:cNvPr id="0" name=""/>
        <dsp:cNvSpPr/>
      </dsp:nvSpPr>
      <dsp:spPr>
        <a:xfrm rot="10800000">
          <a:off x="3304058" y="2438770"/>
          <a:ext cx="349015" cy="408282"/>
        </a:xfrm>
        <a:prstGeom prst="rightArrow">
          <a:avLst>
            <a:gd name="adj1" fmla="val 60000"/>
            <a:gd name="adj2" fmla="val 50000"/>
          </a:avLst>
        </a:prstGeom>
        <a:gradFill rotWithShape="0">
          <a:gsLst>
            <a:gs pos="0">
              <a:schemeClr val="accent1">
                <a:tint val="60000"/>
                <a:hueOff val="0"/>
                <a:satOff val="0"/>
                <a:lumOff val="0"/>
                <a:alphaOff val="0"/>
                <a:tint val="35000"/>
                <a:satMod val="260000"/>
              </a:schemeClr>
            </a:gs>
            <a:gs pos="30000">
              <a:schemeClr val="accent1">
                <a:tint val="60000"/>
                <a:hueOff val="0"/>
                <a:satOff val="0"/>
                <a:lumOff val="0"/>
                <a:alphaOff val="0"/>
                <a:tint val="38000"/>
                <a:satMod val="260000"/>
              </a:schemeClr>
            </a:gs>
            <a:gs pos="75000">
              <a:schemeClr val="accent1">
                <a:tint val="60000"/>
                <a:hueOff val="0"/>
                <a:satOff val="0"/>
                <a:lumOff val="0"/>
                <a:alphaOff val="0"/>
                <a:tint val="55000"/>
                <a:satMod val="255000"/>
              </a:schemeClr>
            </a:gs>
            <a:gs pos="100000">
              <a:schemeClr val="accent1">
                <a:tint val="60000"/>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he-IL" sz="1600" kern="1200"/>
        </a:p>
      </dsp:txBody>
      <dsp:txXfrm rot="10800000">
        <a:off x="3408762" y="2520426"/>
        <a:ext cx="244311" cy="244970"/>
      </dsp:txXfrm>
    </dsp:sp>
    <dsp:sp modelId="{5577DD30-66FE-4DB7-B0C6-95B5D8220820}">
      <dsp:nvSpPr>
        <dsp:cNvPr id="0" name=""/>
        <dsp:cNvSpPr/>
      </dsp:nvSpPr>
      <dsp:spPr>
        <a:xfrm>
          <a:off x="646716" y="2149021"/>
          <a:ext cx="2492711" cy="987779"/>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kern="1200" dirty="0"/>
            <a:t>ריצוף </a:t>
          </a:r>
        </a:p>
      </dsp:txBody>
      <dsp:txXfrm>
        <a:off x="675647" y="2177952"/>
        <a:ext cx="2434849" cy="929917"/>
      </dsp:txXfrm>
    </dsp:sp>
    <dsp:sp modelId="{3CB6CC18-EB4D-447D-B999-9DADCB726C29}">
      <dsp:nvSpPr>
        <dsp:cNvPr id="0" name=""/>
        <dsp:cNvSpPr/>
      </dsp:nvSpPr>
      <dsp:spPr>
        <a:xfrm rot="6008993">
          <a:off x="1441542" y="3427292"/>
          <a:ext cx="549119" cy="408282"/>
        </a:xfrm>
        <a:prstGeom prst="rightArrow">
          <a:avLst>
            <a:gd name="adj1" fmla="val 60000"/>
            <a:gd name="adj2" fmla="val 50000"/>
          </a:avLst>
        </a:prstGeom>
        <a:gradFill rotWithShape="0">
          <a:gsLst>
            <a:gs pos="0">
              <a:schemeClr val="accent1">
                <a:tint val="60000"/>
                <a:hueOff val="0"/>
                <a:satOff val="0"/>
                <a:lumOff val="0"/>
                <a:alphaOff val="0"/>
                <a:tint val="35000"/>
                <a:satMod val="260000"/>
              </a:schemeClr>
            </a:gs>
            <a:gs pos="30000">
              <a:schemeClr val="accent1">
                <a:tint val="60000"/>
                <a:hueOff val="0"/>
                <a:satOff val="0"/>
                <a:lumOff val="0"/>
                <a:alphaOff val="0"/>
                <a:tint val="38000"/>
                <a:satMod val="260000"/>
              </a:schemeClr>
            </a:gs>
            <a:gs pos="75000">
              <a:schemeClr val="accent1">
                <a:tint val="60000"/>
                <a:hueOff val="0"/>
                <a:satOff val="0"/>
                <a:lumOff val="0"/>
                <a:alphaOff val="0"/>
                <a:tint val="55000"/>
                <a:satMod val="255000"/>
              </a:schemeClr>
            </a:gs>
            <a:gs pos="100000">
              <a:schemeClr val="accent1">
                <a:tint val="60000"/>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he-IL" sz="1600" kern="1200"/>
        </a:p>
      </dsp:txBody>
      <dsp:txXfrm rot="-5400000">
        <a:off x="1604409" y="3357832"/>
        <a:ext cx="244970" cy="426634"/>
      </dsp:txXfrm>
    </dsp:sp>
    <dsp:sp modelId="{A4A68FDD-8705-429B-816C-32ABACDFF459}">
      <dsp:nvSpPr>
        <dsp:cNvPr id="0" name=""/>
        <dsp:cNvSpPr/>
      </dsp:nvSpPr>
      <dsp:spPr>
        <a:xfrm>
          <a:off x="646716" y="4156661"/>
          <a:ext cx="1646299" cy="1700383"/>
        </a:xfrm>
        <a:prstGeom prst="roundRect">
          <a:avLst>
            <a:gd name="adj" fmla="val 1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kern="1200" dirty="0"/>
            <a:t>אנליזה של תוצרי ריצוף לאחר ניקוי  באמצעות תוכנת  </a:t>
          </a:r>
          <a:r>
            <a:rPr lang="en-US" sz="2000" kern="1200" dirty="0" err="1"/>
            <a:t>Sequencher</a:t>
          </a:r>
          <a:endParaRPr lang="he-IL" sz="2000" kern="1200" dirty="0"/>
        </a:p>
      </dsp:txBody>
      <dsp:txXfrm>
        <a:off x="694934" y="4204879"/>
        <a:ext cx="1549863" cy="1603947"/>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Ref idx="1001">
        <a:schemeClr val="bg1"/>
      </p:bgRef>
    </p:bg>
    <p:spTree>
      <p:nvGrpSpPr>
        <p:cNvPr id="1" name=""/>
        <p:cNvGrpSpPr/>
        <p:nvPr/>
      </p:nvGrpSpPr>
      <p:grpSpPr>
        <a:xfrm>
          <a:off x="0" y="0"/>
          <a:ext cx="0" cy="0"/>
          <a:chOff x="0" y="0"/>
          <a:chExt cx="0" cy="0"/>
        </a:xfrm>
      </p:grpSpPr>
      <p:sp>
        <p:nvSpPr>
          <p:cNvPr id="8" name="כותרת 7"/>
          <p:cNvSpPr>
            <a:spLocks noGrp="1"/>
          </p:cNvSpPr>
          <p:nvPr>
            <p:ph type="ctrTitle"/>
          </p:nvPr>
        </p:nvSpPr>
        <p:spPr>
          <a:xfrm>
            <a:off x="2286000" y="3124200"/>
            <a:ext cx="6172200" cy="1894362"/>
          </a:xfrm>
        </p:spPr>
        <p:txBody>
          <a:bodyPr/>
          <a:lstStyle>
            <a:lvl1pPr>
              <a:defRPr b="1"/>
            </a:lvl1pPr>
          </a:lstStyle>
          <a:p>
            <a:r>
              <a:rPr kumimoji="0" lang="he-IL"/>
              <a:t>לחץ כדי לערוך סגנון כותרת של תבנית בסיס</a:t>
            </a:r>
            <a:endParaRPr kumimoji="0" lang="en-US"/>
          </a:p>
        </p:txBody>
      </p:sp>
      <p:sp>
        <p:nvSpPr>
          <p:cNvPr id="9" name="כותרת משנה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a:t>לחץ כדי לערוך סגנון כותרת משנה של תבנית בסיס</a:t>
            </a:r>
            <a:endParaRPr kumimoji="0" lang="en-US"/>
          </a:p>
        </p:txBody>
      </p:sp>
      <p:sp>
        <p:nvSpPr>
          <p:cNvPr id="28" name="מציין מיקום של תאריך 27"/>
          <p:cNvSpPr>
            <a:spLocks noGrp="1"/>
          </p:cNvSpPr>
          <p:nvPr>
            <p:ph type="dt" sz="half" idx="10"/>
          </p:nvPr>
        </p:nvSpPr>
        <p:spPr bwMode="auto">
          <a:xfrm rot="5400000">
            <a:off x="7764621" y="1174097"/>
            <a:ext cx="2286000" cy="381000"/>
          </a:xfrm>
        </p:spPr>
        <p:txBody>
          <a:bodyPr/>
          <a:lstStyle/>
          <a:p>
            <a:fld id="{75929FE2-AB89-4F9C-9D5B-6308EBF338BD}" type="datetimeFigureOut">
              <a:rPr lang="he-IL" smtClean="0"/>
              <a:pPr/>
              <a:t>י"ד/אב/תשע"ו</a:t>
            </a:fld>
            <a:endParaRPr lang="he-IL"/>
          </a:p>
        </p:txBody>
      </p:sp>
      <p:sp>
        <p:nvSpPr>
          <p:cNvPr id="17" name="מציין מיקום של כותרת תחתונה 16"/>
          <p:cNvSpPr>
            <a:spLocks noGrp="1"/>
          </p:cNvSpPr>
          <p:nvPr>
            <p:ph type="ftr" sz="quarter" idx="11"/>
          </p:nvPr>
        </p:nvSpPr>
        <p:spPr bwMode="auto">
          <a:xfrm rot="5400000">
            <a:off x="7077269" y="4181669"/>
            <a:ext cx="3657600" cy="384048"/>
          </a:xfrm>
        </p:spPr>
        <p:txBody>
          <a:bodyPr/>
          <a:lstStyle/>
          <a:p>
            <a:endParaRPr lang="he-IL"/>
          </a:p>
        </p:txBody>
      </p:sp>
      <p:sp>
        <p:nvSpPr>
          <p:cNvPr id="10" name="מלבן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לבן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מלבן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מלבן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מחבר ישר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מחבר ישר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מחבר ישר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מחבר ישר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מחבר ישר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מחבר ישר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מלבן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אליפסה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אליפסה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אליפסה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אליפסה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אליפסה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מציין מיקום של מספר שקופית 28"/>
          <p:cNvSpPr>
            <a:spLocks noGrp="1"/>
          </p:cNvSpPr>
          <p:nvPr>
            <p:ph type="sldNum" sz="quarter" idx="12"/>
          </p:nvPr>
        </p:nvSpPr>
        <p:spPr bwMode="auto">
          <a:xfrm>
            <a:off x="1325544" y="4928702"/>
            <a:ext cx="609600" cy="517524"/>
          </a:xfrm>
        </p:spPr>
        <p:txBody>
          <a:bodyPr/>
          <a:lstStyle/>
          <a:p>
            <a:fld id="{A685541D-15C1-4040-9C1D-54E693607689}"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של תאריך 3"/>
          <p:cNvSpPr>
            <a:spLocks noGrp="1"/>
          </p:cNvSpPr>
          <p:nvPr>
            <p:ph type="dt" sz="half" idx="10"/>
          </p:nvPr>
        </p:nvSpPr>
        <p:spPr/>
        <p:txBody>
          <a:bodyPr/>
          <a:lstStyle/>
          <a:p>
            <a:fld id="{75929FE2-AB89-4F9C-9D5B-6308EBF338BD}" type="datetimeFigureOut">
              <a:rPr lang="he-IL" smtClean="0"/>
              <a:pPr/>
              <a:t>י"ד/אב/תשע"ו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685541D-15C1-4040-9C1D-54E693607689}"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9"/>
            <a:ext cx="1676400" cy="5851525"/>
          </a:xfrm>
        </p:spPr>
        <p:txBody>
          <a:bodyPr vert="eaVert"/>
          <a:lstStyle/>
          <a:p>
            <a:r>
              <a:rPr kumimoji="0" lang="he-IL"/>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של תאריך 3"/>
          <p:cNvSpPr>
            <a:spLocks noGrp="1"/>
          </p:cNvSpPr>
          <p:nvPr>
            <p:ph type="dt" sz="half" idx="10"/>
          </p:nvPr>
        </p:nvSpPr>
        <p:spPr/>
        <p:txBody>
          <a:bodyPr/>
          <a:lstStyle/>
          <a:p>
            <a:fld id="{75929FE2-AB89-4F9C-9D5B-6308EBF338BD}" type="datetimeFigureOut">
              <a:rPr lang="he-IL" smtClean="0"/>
              <a:pPr/>
              <a:t>י"ד/אב/תשע"ו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685541D-15C1-4040-9C1D-54E693607689}"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8" name="מציין מיקום תוכן 7"/>
          <p:cNvSpPr>
            <a:spLocks noGrp="1"/>
          </p:cNvSpPr>
          <p:nvPr>
            <p:ph sz="quarter" idx="1"/>
          </p:nvPr>
        </p:nvSpPr>
        <p:spPr>
          <a:xfrm>
            <a:off x="457200" y="1600200"/>
            <a:ext cx="7467600" cy="4873752"/>
          </a:xfrm>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7" name="מציין מיקום של תאריך 6"/>
          <p:cNvSpPr>
            <a:spLocks noGrp="1"/>
          </p:cNvSpPr>
          <p:nvPr>
            <p:ph type="dt" sz="half" idx="14"/>
          </p:nvPr>
        </p:nvSpPr>
        <p:spPr/>
        <p:txBody>
          <a:bodyPr rtlCol="0"/>
          <a:lstStyle/>
          <a:p>
            <a:fld id="{75929FE2-AB89-4F9C-9D5B-6308EBF338BD}" type="datetimeFigureOut">
              <a:rPr lang="he-IL" smtClean="0"/>
              <a:pPr/>
              <a:t>י"ד/אב/תשע"ו</a:t>
            </a:fld>
            <a:endParaRPr lang="he-IL"/>
          </a:p>
        </p:txBody>
      </p:sp>
      <p:sp>
        <p:nvSpPr>
          <p:cNvPr id="9" name="מציין מיקום של מספר שקופית 8"/>
          <p:cNvSpPr>
            <a:spLocks noGrp="1"/>
          </p:cNvSpPr>
          <p:nvPr>
            <p:ph type="sldNum" sz="quarter" idx="15"/>
          </p:nvPr>
        </p:nvSpPr>
        <p:spPr/>
        <p:txBody>
          <a:bodyPr rtlCol="0"/>
          <a:lstStyle/>
          <a:p>
            <a:fld id="{A685541D-15C1-4040-9C1D-54E693607689}" type="slidenum">
              <a:rPr lang="he-IL" smtClean="0"/>
              <a:pPr/>
              <a:t>‹#›</a:t>
            </a:fld>
            <a:endParaRPr lang="he-IL"/>
          </a:p>
        </p:txBody>
      </p:sp>
      <p:sp>
        <p:nvSpPr>
          <p:cNvPr id="10" name="מציין מיקום של כותרת תחתונה 9"/>
          <p:cNvSpPr>
            <a:spLocks noGrp="1"/>
          </p:cNvSpPr>
          <p:nvPr>
            <p:ph type="ftr" sz="quarter" idx="16"/>
          </p:nvPr>
        </p:nvSpPr>
        <p:spPr/>
        <p:txBody>
          <a:bodyPr rtlCol="0"/>
          <a:lstStyle/>
          <a:p>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2286000" y="2895600"/>
            <a:ext cx="6172200" cy="2053590"/>
          </a:xfrm>
        </p:spPr>
        <p:txBody>
          <a:bodyPr/>
          <a:lstStyle>
            <a:lvl1pPr algn="l">
              <a:buNone/>
              <a:defRPr sz="3000" b="1" cap="small" baseline="0"/>
            </a:lvl1pPr>
          </a:lstStyle>
          <a:p>
            <a:r>
              <a:rPr kumimoji="0" lang="he-IL"/>
              <a:t>לחץ כדי לערוך סגנון כותרת של תבנית בסיס</a:t>
            </a:r>
            <a:endParaRPr kumimoji="0" lang="en-US"/>
          </a:p>
        </p:txBody>
      </p:sp>
      <p:sp>
        <p:nvSpPr>
          <p:cNvPr id="3" name="מציין מיקום טקסט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a:t>לחץ כדי לערוך סגנונות טקסט של תבנית בסיס</a:t>
            </a:r>
          </a:p>
        </p:txBody>
      </p:sp>
      <p:sp>
        <p:nvSpPr>
          <p:cNvPr id="4" name="מציין מיקום של תאריך 3"/>
          <p:cNvSpPr>
            <a:spLocks noGrp="1"/>
          </p:cNvSpPr>
          <p:nvPr>
            <p:ph type="dt" sz="half" idx="10"/>
          </p:nvPr>
        </p:nvSpPr>
        <p:spPr bwMode="auto">
          <a:xfrm rot="5400000">
            <a:off x="7763256" y="1170432"/>
            <a:ext cx="2286000" cy="381000"/>
          </a:xfrm>
        </p:spPr>
        <p:txBody>
          <a:bodyPr/>
          <a:lstStyle/>
          <a:p>
            <a:fld id="{75929FE2-AB89-4F9C-9D5B-6308EBF338BD}" type="datetimeFigureOut">
              <a:rPr lang="he-IL" smtClean="0"/>
              <a:pPr/>
              <a:t>י"ד/אב/תשע"ו</a:t>
            </a:fld>
            <a:endParaRPr lang="he-IL"/>
          </a:p>
        </p:txBody>
      </p:sp>
      <p:sp>
        <p:nvSpPr>
          <p:cNvPr id="5" name="מציין מיקום של כותרת תחתונה 4"/>
          <p:cNvSpPr>
            <a:spLocks noGrp="1"/>
          </p:cNvSpPr>
          <p:nvPr>
            <p:ph type="ftr" sz="quarter" idx="11"/>
          </p:nvPr>
        </p:nvSpPr>
        <p:spPr bwMode="auto">
          <a:xfrm rot="5400000">
            <a:off x="7077456" y="4178808"/>
            <a:ext cx="3657600" cy="384048"/>
          </a:xfrm>
        </p:spPr>
        <p:txBody>
          <a:bodyPr/>
          <a:lstStyle/>
          <a:p>
            <a:endParaRPr lang="he-IL"/>
          </a:p>
        </p:txBody>
      </p:sp>
      <p:sp>
        <p:nvSpPr>
          <p:cNvPr id="9" name="מלבן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מלבן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מלבן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לבן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מחבר ישר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מחבר ישר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מחבר ישר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מחבר ישר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מחבר ישר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מלבן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אליפסה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אליפסה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אליפסה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אליפסה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אליפסה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מחבר ישר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מציין מיקום של מספר שקופית 5"/>
          <p:cNvSpPr>
            <a:spLocks noGrp="1"/>
          </p:cNvSpPr>
          <p:nvPr>
            <p:ph type="sldNum" sz="quarter" idx="12"/>
          </p:nvPr>
        </p:nvSpPr>
        <p:spPr bwMode="auto">
          <a:xfrm>
            <a:off x="1340616" y="4928702"/>
            <a:ext cx="609600" cy="517524"/>
          </a:xfrm>
        </p:spPr>
        <p:txBody>
          <a:bodyPr/>
          <a:lstStyle/>
          <a:p>
            <a:fld id="{A685541D-15C1-4040-9C1D-54E693607689}" type="slidenum">
              <a:rPr lang="he-IL" smtClean="0"/>
              <a:pPr/>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5" name="מציין מיקום של תאריך 4"/>
          <p:cNvSpPr>
            <a:spLocks noGrp="1"/>
          </p:cNvSpPr>
          <p:nvPr>
            <p:ph type="dt" sz="half" idx="10"/>
          </p:nvPr>
        </p:nvSpPr>
        <p:spPr/>
        <p:txBody>
          <a:bodyPr/>
          <a:lstStyle/>
          <a:p>
            <a:fld id="{75929FE2-AB89-4F9C-9D5B-6308EBF338BD}" type="datetimeFigureOut">
              <a:rPr lang="he-IL" smtClean="0"/>
              <a:pPr/>
              <a:t>י"ד/אב/תשע"ו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685541D-15C1-4040-9C1D-54E693607689}" type="slidenum">
              <a:rPr lang="he-IL" smtClean="0"/>
              <a:pPr/>
              <a:t>‹#›</a:t>
            </a:fld>
            <a:endParaRPr lang="he-IL"/>
          </a:p>
        </p:txBody>
      </p:sp>
      <p:sp>
        <p:nvSpPr>
          <p:cNvPr id="9" name="מציין מיקום תוכן 8"/>
          <p:cNvSpPr>
            <a:spLocks noGrp="1"/>
          </p:cNvSpPr>
          <p:nvPr>
            <p:ph sz="quarter" idx="1"/>
          </p:nvPr>
        </p:nvSpPr>
        <p:spPr>
          <a:xfrm>
            <a:off x="457200" y="1600200"/>
            <a:ext cx="3657600" cy="4572000"/>
          </a:xfrm>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11" name="מציין מיקום תוכן 10"/>
          <p:cNvSpPr>
            <a:spLocks noGrp="1"/>
          </p:cNvSpPr>
          <p:nvPr>
            <p:ph sz="quarter" idx="2"/>
          </p:nvPr>
        </p:nvSpPr>
        <p:spPr>
          <a:xfrm>
            <a:off x="4270248" y="1600200"/>
            <a:ext cx="3657600" cy="4572000"/>
          </a:xfrm>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7543800" cy="1143000"/>
          </a:xfrm>
        </p:spPr>
        <p:txBody>
          <a:bodyPr anchor="b"/>
          <a:lstStyle>
            <a:lvl1pPr>
              <a:defRPr/>
            </a:lvl1pPr>
          </a:lstStyle>
          <a:p>
            <a:r>
              <a:rPr kumimoji="0" lang="he-IL"/>
              <a:t>לחץ כדי לערוך סגנון כותרת של תבנית בסיס</a:t>
            </a:r>
            <a:endParaRPr kumimoji="0" lang="en-US"/>
          </a:p>
        </p:txBody>
      </p:sp>
      <p:sp>
        <p:nvSpPr>
          <p:cNvPr id="7" name="מציין מיקום של תאריך 6"/>
          <p:cNvSpPr>
            <a:spLocks noGrp="1"/>
          </p:cNvSpPr>
          <p:nvPr>
            <p:ph type="dt" sz="half" idx="10"/>
          </p:nvPr>
        </p:nvSpPr>
        <p:spPr/>
        <p:txBody>
          <a:bodyPr/>
          <a:lstStyle/>
          <a:p>
            <a:fld id="{75929FE2-AB89-4F9C-9D5B-6308EBF338BD}" type="datetimeFigureOut">
              <a:rPr lang="he-IL" smtClean="0"/>
              <a:pPr/>
              <a:t>י"ד/אב/תשע"ו</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A685541D-15C1-4040-9C1D-54E693607689}" type="slidenum">
              <a:rPr lang="he-IL" smtClean="0"/>
              <a:pPr/>
              <a:t>‹#›</a:t>
            </a:fld>
            <a:endParaRPr lang="he-IL"/>
          </a:p>
        </p:txBody>
      </p:sp>
      <p:sp>
        <p:nvSpPr>
          <p:cNvPr id="11" name="מציין מיקום תוכן 10"/>
          <p:cNvSpPr>
            <a:spLocks noGrp="1"/>
          </p:cNvSpPr>
          <p:nvPr>
            <p:ph sz="quarter" idx="2"/>
          </p:nvPr>
        </p:nvSpPr>
        <p:spPr>
          <a:xfrm>
            <a:off x="457200" y="2362200"/>
            <a:ext cx="3657600" cy="3886200"/>
          </a:xfrm>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13" name="מציין מיקום תוכן 12"/>
          <p:cNvSpPr>
            <a:spLocks noGrp="1"/>
          </p:cNvSpPr>
          <p:nvPr>
            <p:ph sz="quarter" idx="4"/>
          </p:nvPr>
        </p:nvSpPr>
        <p:spPr>
          <a:xfrm>
            <a:off x="4371975" y="2362200"/>
            <a:ext cx="3657600" cy="3886200"/>
          </a:xfrm>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12" name="מציין מיקום טקסט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e-IL"/>
              <a:t>לחץ כדי לערוך סגנונות טקסט של תבנית בסיס</a:t>
            </a:r>
          </a:p>
        </p:txBody>
      </p:sp>
      <p:sp>
        <p:nvSpPr>
          <p:cNvPr id="14" name="מציין מיקום טקסט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e-IL"/>
              <a:t>לחץ כדי לערוך סגנונות טקסט של תבנית בסיס</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6" name="מציין מיקום של תאריך 5"/>
          <p:cNvSpPr>
            <a:spLocks noGrp="1"/>
          </p:cNvSpPr>
          <p:nvPr>
            <p:ph type="dt" sz="half" idx="10"/>
          </p:nvPr>
        </p:nvSpPr>
        <p:spPr/>
        <p:txBody>
          <a:bodyPr rtlCol="0"/>
          <a:lstStyle/>
          <a:p>
            <a:fld id="{75929FE2-AB89-4F9C-9D5B-6308EBF338BD}" type="datetimeFigureOut">
              <a:rPr lang="he-IL" smtClean="0"/>
              <a:pPr/>
              <a:t>י"ד/אב/תשע"ו</a:t>
            </a:fld>
            <a:endParaRPr lang="he-IL"/>
          </a:p>
        </p:txBody>
      </p:sp>
      <p:sp>
        <p:nvSpPr>
          <p:cNvPr id="7" name="מציין מיקום של מספר שקופית 6"/>
          <p:cNvSpPr>
            <a:spLocks noGrp="1"/>
          </p:cNvSpPr>
          <p:nvPr>
            <p:ph type="sldNum" sz="quarter" idx="11"/>
          </p:nvPr>
        </p:nvSpPr>
        <p:spPr/>
        <p:txBody>
          <a:bodyPr rtlCol="0"/>
          <a:lstStyle/>
          <a:p>
            <a:fld id="{A685541D-15C1-4040-9C1D-54E693607689}" type="slidenum">
              <a:rPr lang="he-IL" smtClean="0"/>
              <a:pPr/>
              <a:t>‹#›</a:t>
            </a:fld>
            <a:endParaRPr lang="he-IL"/>
          </a:p>
        </p:txBody>
      </p:sp>
      <p:sp>
        <p:nvSpPr>
          <p:cNvPr id="8" name="מציין מיקום של כותרת תחתונה 7"/>
          <p:cNvSpPr>
            <a:spLocks noGrp="1"/>
          </p:cNvSpPr>
          <p:nvPr>
            <p:ph type="ftr" sz="quarter" idx="12"/>
          </p:nvPr>
        </p:nvSpPr>
        <p:spPr/>
        <p:txBody>
          <a:bodyPr rtlCol="0"/>
          <a:lstStyle/>
          <a:p>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5929FE2-AB89-4F9C-9D5B-6308EBF338BD}" type="datetimeFigureOut">
              <a:rPr lang="he-IL" smtClean="0"/>
              <a:pPr/>
              <a:t>י"ד/אב/תשע"ו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A685541D-15C1-4040-9C1D-54E693607689}"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bg>
      <p:bgRef idx="1001">
        <a:schemeClr val="bg1"/>
      </p:bgRef>
    </p:bg>
    <p:spTree>
      <p:nvGrpSpPr>
        <p:cNvPr id="1" name=""/>
        <p:cNvGrpSpPr/>
        <p:nvPr/>
      </p:nvGrpSpPr>
      <p:grpSpPr>
        <a:xfrm>
          <a:off x="0" y="0"/>
          <a:ext cx="0" cy="0"/>
          <a:chOff x="0" y="0"/>
          <a:chExt cx="0" cy="0"/>
        </a:xfrm>
      </p:grpSpPr>
      <p:sp>
        <p:nvSpPr>
          <p:cNvPr id="10" name="מחבר ישר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כותרת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he-IL"/>
              <a:t>לחץ כדי לערוך סגנון כותרת של תבנית בסיס</a:t>
            </a:r>
            <a:endParaRPr kumimoji="0" lang="en-US"/>
          </a:p>
        </p:txBody>
      </p:sp>
      <p:sp>
        <p:nvSpPr>
          <p:cNvPr id="3" name="מציין מיקום טקסט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he-IL"/>
              <a:t>לחץ כדי לערוך סגנונות טקסט של תבנית בסיס</a:t>
            </a:r>
          </a:p>
        </p:txBody>
      </p:sp>
      <p:sp>
        <p:nvSpPr>
          <p:cNvPr id="8" name="מחבר ישר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מחבר ישר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מחבר ישר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מלבן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מחבר ישר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אליפסה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מציין מיקום תוכן 17"/>
          <p:cNvSpPr>
            <a:spLocks noGrp="1"/>
          </p:cNvSpPr>
          <p:nvPr>
            <p:ph sz="quarter" idx="1"/>
          </p:nvPr>
        </p:nvSpPr>
        <p:spPr>
          <a:xfrm>
            <a:off x="304800" y="274320"/>
            <a:ext cx="5638800" cy="6327648"/>
          </a:xfrm>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21" name="מציין מיקום של תאריך 20"/>
          <p:cNvSpPr>
            <a:spLocks noGrp="1"/>
          </p:cNvSpPr>
          <p:nvPr>
            <p:ph type="dt" sz="half" idx="14"/>
          </p:nvPr>
        </p:nvSpPr>
        <p:spPr/>
        <p:txBody>
          <a:bodyPr rtlCol="0"/>
          <a:lstStyle/>
          <a:p>
            <a:fld id="{75929FE2-AB89-4F9C-9D5B-6308EBF338BD}" type="datetimeFigureOut">
              <a:rPr lang="he-IL" smtClean="0"/>
              <a:pPr/>
              <a:t>י"ד/אב/תשע"ו</a:t>
            </a:fld>
            <a:endParaRPr lang="he-IL"/>
          </a:p>
        </p:txBody>
      </p:sp>
      <p:sp>
        <p:nvSpPr>
          <p:cNvPr id="22" name="מציין מיקום של מספר שקופית 21"/>
          <p:cNvSpPr>
            <a:spLocks noGrp="1"/>
          </p:cNvSpPr>
          <p:nvPr>
            <p:ph type="sldNum" sz="quarter" idx="15"/>
          </p:nvPr>
        </p:nvSpPr>
        <p:spPr/>
        <p:txBody>
          <a:bodyPr rtlCol="0"/>
          <a:lstStyle/>
          <a:p>
            <a:fld id="{A685541D-15C1-4040-9C1D-54E693607689}" type="slidenum">
              <a:rPr lang="he-IL" smtClean="0"/>
              <a:pPr/>
              <a:t>‹#›</a:t>
            </a:fld>
            <a:endParaRPr lang="he-IL"/>
          </a:p>
        </p:txBody>
      </p:sp>
      <p:sp>
        <p:nvSpPr>
          <p:cNvPr id="23" name="מציין מיקום של כותרת תחתונה 22"/>
          <p:cNvSpPr>
            <a:spLocks noGrp="1"/>
          </p:cNvSpPr>
          <p:nvPr>
            <p:ph type="ftr" sz="quarter" idx="16"/>
          </p:nvPr>
        </p:nvSpPr>
        <p:spPr/>
        <p:txBody>
          <a:bodyPr rtlCol="0"/>
          <a:lstStyle/>
          <a:p>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מחבר ישר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אליפסה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כותרת 1"/>
          <p:cNvSpPr>
            <a:spLocks noGrp="1"/>
          </p:cNvSpPr>
          <p:nvPr>
            <p:ph type="title"/>
          </p:nvPr>
        </p:nvSpPr>
        <p:spPr>
          <a:xfrm rot="5400000">
            <a:off x="3350133" y="3200400"/>
            <a:ext cx="6309360" cy="457200"/>
          </a:xfrm>
        </p:spPr>
        <p:txBody>
          <a:bodyPr anchor="b"/>
          <a:lstStyle>
            <a:lvl1pPr algn="l">
              <a:buNone/>
              <a:defRPr sz="2000" b="1"/>
            </a:lvl1pPr>
          </a:lstStyle>
          <a:p>
            <a:r>
              <a:rPr kumimoji="0" lang="he-IL"/>
              <a:t>לחץ כדי לערוך סגנון כותרת של תבנית בסיס</a:t>
            </a:r>
            <a:endParaRPr kumimoji="0" lang="en-US"/>
          </a:p>
        </p:txBody>
      </p:sp>
      <p:sp>
        <p:nvSpPr>
          <p:cNvPr id="3" name="מציין מיקום של תמונה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he-IL"/>
              <a:t>לחץ על הסמל כדי להוסיף תמונה</a:t>
            </a:r>
            <a:endParaRPr kumimoji="0" lang="en-US" dirty="0"/>
          </a:p>
        </p:txBody>
      </p:sp>
      <p:sp>
        <p:nvSpPr>
          <p:cNvPr id="4" name="מציין מיקום טקסט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he-IL"/>
              <a:t>לחץ כדי לערוך סגנונות טקסט של תבנית בסיס</a:t>
            </a:r>
          </a:p>
        </p:txBody>
      </p:sp>
      <p:sp>
        <p:nvSpPr>
          <p:cNvPr id="10" name="מחבר ישר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מלבן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חבר ישר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מחבר ישר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מחבר ישר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מציין מיקום של תאריך 16"/>
          <p:cNvSpPr>
            <a:spLocks noGrp="1"/>
          </p:cNvSpPr>
          <p:nvPr>
            <p:ph type="dt" sz="half" idx="10"/>
          </p:nvPr>
        </p:nvSpPr>
        <p:spPr/>
        <p:txBody>
          <a:bodyPr rtlCol="0"/>
          <a:lstStyle/>
          <a:p>
            <a:fld id="{75929FE2-AB89-4F9C-9D5B-6308EBF338BD}" type="datetimeFigureOut">
              <a:rPr lang="he-IL" smtClean="0"/>
              <a:pPr/>
              <a:t>י"ד/אב/תשע"ו</a:t>
            </a:fld>
            <a:endParaRPr lang="he-IL"/>
          </a:p>
        </p:txBody>
      </p:sp>
      <p:sp>
        <p:nvSpPr>
          <p:cNvPr id="18" name="מציין מיקום של מספר שקופית 17"/>
          <p:cNvSpPr>
            <a:spLocks noGrp="1"/>
          </p:cNvSpPr>
          <p:nvPr>
            <p:ph type="sldNum" sz="quarter" idx="11"/>
          </p:nvPr>
        </p:nvSpPr>
        <p:spPr/>
        <p:txBody>
          <a:bodyPr rtlCol="0"/>
          <a:lstStyle/>
          <a:p>
            <a:fld id="{A685541D-15C1-4040-9C1D-54E693607689}" type="slidenum">
              <a:rPr lang="he-IL" smtClean="0"/>
              <a:pPr/>
              <a:t>‹#›</a:t>
            </a:fld>
            <a:endParaRPr lang="he-IL"/>
          </a:p>
        </p:txBody>
      </p:sp>
      <p:sp>
        <p:nvSpPr>
          <p:cNvPr id="21" name="מציין מיקום של כותרת תחתונה 20"/>
          <p:cNvSpPr>
            <a:spLocks noGrp="1"/>
          </p:cNvSpPr>
          <p:nvPr>
            <p:ph type="ftr" sz="quarter" idx="12"/>
          </p:nvPr>
        </p:nvSpPr>
        <p:spPr/>
        <p:txBody>
          <a:bodyPr rtlCol="0"/>
          <a:lstStyle/>
          <a:p>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מחבר ישר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מציין מיקום של כותרת 21"/>
          <p:cNvSpPr>
            <a:spLocks noGrp="1"/>
          </p:cNvSpPr>
          <p:nvPr>
            <p:ph type="title"/>
          </p:nvPr>
        </p:nvSpPr>
        <p:spPr>
          <a:xfrm>
            <a:off x="457200" y="274638"/>
            <a:ext cx="7467600" cy="1143000"/>
          </a:xfrm>
          <a:prstGeom prst="rect">
            <a:avLst/>
          </a:prstGeom>
        </p:spPr>
        <p:txBody>
          <a:bodyPr vert="horz" anchor="b">
            <a:normAutofit/>
          </a:bodyPr>
          <a:lstStyle/>
          <a:p>
            <a:r>
              <a:rPr kumimoji="0" lang="he-IL"/>
              <a:t>לחץ כדי לערוך סגנון כותרת של תבנית בסיס</a:t>
            </a:r>
            <a:endParaRPr kumimoji="0" lang="en-US"/>
          </a:p>
        </p:txBody>
      </p:sp>
      <p:sp>
        <p:nvSpPr>
          <p:cNvPr id="13" name="מציין מיקום טקסט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he-IL"/>
              <a:t>לחץ כדי לערוך סגנונות טקסט של תבנית בסיס</a:t>
            </a:r>
          </a:p>
          <a:p>
            <a:pPr lvl="1" eaLnBrk="1" latinLnBrk="0" hangingPunct="1"/>
            <a:r>
              <a:rPr kumimoji="0" lang="he-IL"/>
              <a:t>רמה שנייה</a:t>
            </a:r>
          </a:p>
          <a:p>
            <a:pPr lvl="2" eaLnBrk="1" latinLnBrk="0" hangingPunct="1"/>
            <a:r>
              <a:rPr kumimoji="0" lang="he-IL"/>
              <a:t>רמה שלישית</a:t>
            </a:r>
          </a:p>
          <a:p>
            <a:pPr lvl="3" eaLnBrk="1" latinLnBrk="0" hangingPunct="1"/>
            <a:r>
              <a:rPr kumimoji="0" lang="he-IL"/>
              <a:t>רמה רביעית</a:t>
            </a:r>
          </a:p>
          <a:p>
            <a:pPr lvl="4" eaLnBrk="1" latinLnBrk="0" hangingPunct="1"/>
            <a:r>
              <a:rPr kumimoji="0" lang="he-IL"/>
              <a:t>רמה חמישית</a:t>
            </a:r>
            <a:endParaRPr kumimoji="0" lang="en-US"/>
          </a:p>
        </p:txBody>
      </p:sp>
      <p:sp>
        <p:nvSpPr>
          <p:cNvPr id="14" name="מציין מיקום של תאריך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5929FE2-AB89-4F9C-9D5B-6308EBF338BD}" type="datetimeFigureOut">
              <a:rPr lang="he-IL" smtClean="0"/>
              <a:pPr/>
              <a:t>י"ד/אב/תשע"ו</a:t>
            </a:fld>
            <a:endParaRPr lang="he-IL"/>
          </a:p>
        </p:txBody>
      </p:sp>
      <p:sp>
        <p:nvSpPr>
          <p:cNvPr id="3" name="מציין מיקום של כותרת תחתונה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he-IL"/>
          </a:p>
        </p:txBody>
      </p:sp>
      <p:sp>
        <p:nvSpPr>
          <p:cNvPr id="7" name="מחבר ישר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מחבר ישר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מלבן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מחבר ישר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אליפסה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מציין מיקום של מספר שקופית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685541D-15C1-4040-9C1D-54E693607689}"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285984" y="1428736"/>
            <a:ext cx="6172200" cy="1894362"/>
          </a:xfrm>
        </p:spPr>
        <p:txBody>
          <a:bodyPr>
            <a:noAutofit/>
          </a:bodyPr>
          <a:lstStyle/>
          <a:p>
            <a:pPr algn="ctr"/>
            <a:r>
              <a:rPr lang="he-IL" sz="4000" dirty="0"/>
              <a:t>פיתוח ותיקוף שיטה מולקולארית לאבחנה מבדלת בין נגיף </a:t>
            </a:r>
            <a:r>
              <a:rPr lang="he-IL" sz="4000" dirty="0" err="1"/>
              <a:t>ווריצלה</a:t>
            </a:r>
            <a:r>
              <a:rPr lang="he-IL" sz="4000" dirty="0"/>
              <a:t> מזן הבר לזן חיסון לצורכי בירורים  קליניים  ולמחקר</a:t>
            </a:r>
          </a:p>
        </p:txBody>
      </p:sp>
      <p:sp>
        <p:nvSpPr>
          <p:cNvPr id="3" name="כותרת משנה 2"/>
          <p:cNvSpPr>
            <a:spLocks noGrp="1"/>
          </p:cNvSpPr>
          <p:nvPr>
            <p:ph type="subTitle" idx="1"/>
          </p:nvPr>
        </p:nvSpPr>
        <p:spPr>
          <a:xfrm>
            <a:off x="2143108" y="5143512"/>
            <a:ext cx="6172200" cy="1371600"/>
          </a:xfrm>
        </p:spPr>
        <p:txBody>
          <a:bodyPr>
            <a:normAutofit fontScale="85000" lnSpcReduction="20000"/>
          </a:bodyPr>
          <a:lstStyle/>
          <a:p>
            <a:pPr algn="ctr"/>
            <a:r>
              <a:rPr lang="he-IL" b="0" dirty="0">
                <a:latin typeface="Arial" pitchFamily="34" charset="0"/>
                <a:cs typeface="Arial" pitchFamily="34" charset="0"/>
              </a:rPr>
              <a:t>שם הסטודנט :אדר שבת</a:t>
            </a:r>
            <a:endParaRPr lang="en-US" b="0" dirty="0">
              <a:latin typeface="Arial" pitchFamily="34" charset="0"/>
              <a:cs typeface="Arial" pitchFamily="34" charset="0"/>
            </a:endParaRPr>
          </a:p>
          <a:p>
            <a:pPr algn="ctr"/>
            <a:r>
              <a:rPr lang="he-IL" b="0" dirty="0">
                <a:latin typeface="Arial" pitchFamily="34" charset="0"/>
                <a:cs typeface="Arial" pitchFamily="34" charset="0"/>
              </a:rPr>
              <a:t>פרויקט מחקר במדעי החיים (20567) </a:t>
            </a:r>
          </a:p>
          <a:p>
            <a:pPr algn="ctr"/>
            <a:r>
              <a:rPr lang="he-IL" b="0" dirty="0">
                <a:latin typeface="Arial" pitchFamily="34" charset="0"/>
                <a:cs typeface="Arial" pitchFamily="34" charset="0"/>
              </a:rPr>
              <a:t>שם המנחה: דר' שרה דברת</a:t>
            </a:r>
            <a:endParaRPr lang="en-US" b="0" dirty="0">
              <a:latin typeface="Arial" pitchFamily="34" charset="0"/>
              <a:cs typeface="Arial" pitchFamily="34" charset="0"/>
            </a:endParaRPr>
          </a:p>
          <a:p>
            <a:pPr algn="ctr"/>
            <a:r>
              <a:rPr lang="he-IL" b="0" dirty="0">
                <a:latin typeface="Arial" pitchFamily="34" charset="0"/>
                <a:cs typeface="Arial" pitchFamily="34" charset="0"/>
              </a:rPr>
              <a:t>המרכז הארצי לנגיפי שלבקת</a:t>
            </a:r>
            <a:endParaRPr lang="en-US" b="0" dirty="0">
              <a:latin typeface="Arial" pitchFamily="34" charset="0"/>
              <a:cs typeface="Arial" pitchFamily="34" charset="0"/>
            </a:endParaRPr>
          </a:p>
          <a:p>
            <a:pPr algn="ctr"/>
            <a:r>
              <a:rPr lang="he-IL" b="0" dirty="0">
                <a:latin typeface="Arial" pitchFamily="34" charset="0"/>
                <a:cs typeface="Arial" pitchFamily="34" charset="0"/>
              </a:rPr>
              <a:t>בית חולים </a:t>
            </a:r>
            <a:r>
              <a:rPr lang="he-IL" b="0" dirty="0" err="1">
                <a:latin typeface="Arial" pitchFamily="34" charset="0"/>
                <a:cs typeface="Arial" pitchFamily="34" charset="0"/>
              </a:rPr>
              <a:t>שיבא</a:t>
            </a:r>
            <a:r>
              <a:rPr lang="he-IL" b="0" dirty="0">
                <a:latin typeface="Arial" pitchFamily="34" charset="0"/>
                <a:cs typeface="Arial" pitchFamily="34" charset="0"/>
              </a:rPr>
              <a:t>- תל השומר</a:t>
            </a:r>
            <a:endParaRPr lang="en-US" b="0" dirty="0">
              <a:latin typeface="Arial" pitchFamily="34" charset="0"/>
              <a:cs typeface="Arial" pitchFamily="34" charset="0"/>
            </a:endParaRPr>
          </a:p>
          <a:p>
            <a:endParaRPr lang="he-I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4000" dirty="0"/>
              <a:t>מאפייני המחלה </a:t>
            </a:r>
          </a:p>
        </p:txBody>
      </p:sp>
      <p:sp>
        <p:nvSpPr>
          <p:cNvPr id="3" name="מציין מיקום תוכן 2"/>
          <p:cNvSpPr>
            <a:spLocks noGrp="1"/>
          </p:cNvSpPr>
          <p:nvPr>
            <p:ph sz="quarter" idx="1"/>
          </p:nvPr>
        </p:nvSpPr>
        <p:spPr/>
        <p:txBody>
          <a:bodyPr>
            <a:normAutofit/>
          </a:bodyPr>
          <a:lstStyle/>
          <a:p>
            <a:r>
              <a:rPr lang="he-IL" dirty="0"/>
              <a:t>הפרשת הנגיפים לסביבה מתחילה מספר ימים לפני הופעת הפריחה. במידה ומערכת החיסון לא מצליחה להגביל את התרבות הנגיף לרקמות המודבקות בלבד, תיתכן הדבקה של רקמות נוספות בהן הריאות, הכבד, מערכת העצבים המרכזית (</a:t>
            </a:r>
            <a:r>
              <a:rPr lang="en-US" dirty="0"/>
              <a:t>CNS</a:t>
            </a:r>
            <a:r>
              <a:rPr lang="he-IL" dirty="0"/>
              <a:t>) ואברים נוספים [15].</a:t>
            </a:r>
          </a:p>
          <a:p>
            <a:r>
              <a:rPr lang="he-IL" dirty="0"/>
              <a:t> החולה סובל מחולשה וחום הנמשכים כל עוד </a:t>
            </a:r>
            <a:r>
              <a:rPr lang="he-IL" dirty="0" smtClean="0"/>
              <a:t>מתפתחות </a:t>
            </a:r>
            <a:r>
              <a:rPr lang="he-IL" dirty="0"/>
              <a:t>שלפוחיות חדשות. </a:t>
            </a:r>
            <a:endParaRPr lang="en-US" dirty="0"/>
          </a:p>
          <a:p>
            <a:endParaRPr lang="he-IL" dirty="0"/>
          </a:p>
        </p:txBody>
      </p:sp>
    </p:spTree>
    <p:extLst>
      <p:ext uri="{BB962C8B-B14F-4D97-AF65-F5344CB8AC3E}">
        <p14:creationId xmlns:p14="http://schemas.microsoft.com/office/powerpoint/2010/main" xmlns="" val="13428658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552" y="-171400"/>
            <a:ext cx="7467600" cy="1143000"/>
          </a:xfrm>
        </p:spPr>
        <p:txBody>
          <a:bodyPr>
            <a:normAutofit/>
          </a:bodyPr>
          <a:lstStyle/>
          <a:p>
            <a:pPr algn="ctr"/>
            <a:r>
              <a:rPr lang="he-IL" sz="4000" dirty="0" smtClean="0"/>
              <a:t>סיבוכים </a:t>
            </a:r>
            <a:r>
              <a:rPr lang="he-IL" sz="4000" dirty="0"/>
              <a:t>ממחלת אבעבועות </a:t>
            </a:r>
            <a:r>
              <a:rPr lang="he-IL" sz="4000" dirty="0" smtClean="0"/>
              <a:t>הרוח </a:t>
            </a:r>
            <a:endParaRPr lang="he-IL" sz="4000" dirty="0"/>
          </a:p>
        </p:txBody>
      </p:sp>
      <p:sp>
        <p:nvSpPr>
          <p:cNvPr id="3" name="מציין מיקום תוכן 2"/>
          <p:cNvSpPr>
            <a:spLocks noGrp="1"/>
          </p:cNvSpPr>
          <p:nvPr>
            <p:ph sz="quarter" idx="1"/>
          </p:nvPr>
        </p:nvSpPr>
        <p:spPr>
          <a:xfrm>
            <a:off x="539552" y="995156"/>
            <a:ext cx="7467600" cy="5862844"/>
          </a:xfrm>
        </p:spPr>
        <p:txBody>
          <a:bodyPr>
            <a:normAutofit/>
          </a:bodyPr>
          <a:lstStyle/>
          <a:p>
            <a:r>
              <a:rPr lang="he-IL" dirty="0"/>
              <a:t>סיבוכים מקומיים שהשכיח בהם הוא זיהום בקטריאלי משני של השלפוחיות האופייניות, לעיתים קרובות על ידי </a:t>
            </a:r>
            <a:r>
              <a:rPr lang="en-US" i="1" dirty="0"/>
              <a:t>Staphylococcus aureus</a:t>
            </a:r>
            <a:r>
              <a:rPr lang="en-US" dirty="0"/>
              <a:t>  </a:t>
            </a:r>
            <a:r>
              <a:rPr lang="he-IL" dirty="0"/>
              <a:t> או </a:t>
            </a:r>
            <a:r>
              <a:rPr lang="en-US" i="1" dirty="0"/>
              <a:t>Streptococcus pyogenes</a:t>
            </a:r>
            <a:r>
              <a:rPr lang="he-IL" dirty="0"/>
              <a:t> שיכולים לחדור עקב נזק לעור.</a:t>
            </a:r>
          </a:p>
          <a:p>
            <a:r>
              <a:rPr lang="he-IL" dirty="0"/>
              <a:t>סבוכים כלליים כגון דלקת ריאות </a:t>
            </a:r>
            <a:r>
              <a:rPr lang="he-IL" dirty="0" err="1"/>
              <a:t>סטפילוקוקית</a:t>
            </a:r>
            <a:r>
              <a:rPr lang="he-IL" dirty="0"/>
              <a:t> או </a:t>
            </a:r>
            <a:r>
              <a:rPr lang="he-IL" dirty="0" err="1"/>
              <a:t>סטרפטוקוקית</a:t>
            </a:r>
            <a:r>
              <a:rPr lang="he-IL" dirty="0"/>
              <a:t>, דלקת מפרקים או דלקת של לשד העצמות. הסיבוכים השניים בשכיחותם אצל פרטים בריאים הם סיבוכים </a:t>
            </a:r>
            <a:r>
              <a:rPr lang="he-IL" dirty="0" err="1"/>
              <a:t>נוירונאליים</a:t>
            </a:r>
            <a:r>
              <a:rPr lang="he-IL" dirty="0"/>
              <a:t> כגון דלקת המוח (</a:t>
            </a:r>
            <a:r>
              <a:rPr lang="en-US" dirty="0"/>
              <a:t>encephalitis</a:t>
            </a:r>
            <a:r>
              <a:rPr lang="he-IL" dirty="0"/>
              <a:t>) </a:t>
            </a:r>
            <a:r>
              <a:rPr lang="he-IL" dirty="0" err="1"/>
              <a:t>ואטקסיהאסטרוציטומה</a:t>
            </a:r>
            <a:r>
              <a:rPr lang="he-IL" dirty="0"/>
              <a:t> (</a:t>
            </a:r>
            <a:r>
              <a:rPr lang="en-US" dirty="0"/>
              <a:t>cerebellar ataxia</a:t>
            </a:r>
            <a:r>
              <a:rPr lang="he-IL" dirty="0"/>
              <a:t>).</a:t>
            </a:r>
          </a:p>
          <a:p>
            <a:r>
              <a:rPr lang="he-IL" dirty="0"/>
              <a:t>אצל מבוגרים ,רוב התמותה ממופע ראשוני זה של הנגיף, נובעת מדלקת ריאות המתפתחת זמן קצר לאחר הופעת הפריחה ,וללא טיפול תרופתי אנטיוויראלי ,מתפשטת מהר עקב </a:t>
            </a:r>
            <a:r>
              <a:rPr lang="he-IL" dirty="0" err="1"/>
              <a:t>היפוקסיה</a:t>
            </a:r>
            <a:r>
              <a:rPr lang="he-IL" dirty="0"/>
              <a:t>. </a:t>
            </a:r>
            <a:r>
              <a:rPr lang="he-IL" dirty="0" smtClean="0"/>
              <a:t>כמו כן, לדלקת </a:t>
            </a:r>
            <a:r>
              <a:rPr lang="he-IL" dirty="0"/>
              <a:t>המקושרת לנגיף מתווספת לעיתים קרובות גם דלקת כבד שעלולה להוביל לכשל בפעולתו</a:t>
            </a:r>
          </a:p>
        </p:txBody>
      </p:sp>
    </p:spTree>
    <p:extLst>
      <p:ext uri="{BB962C8B-B14F-4D97-AF65-F5344CB8AC3E}">
        <p14:creationId xmlns:p14="http://schemas.microsoft.com/office/powerpoint/2010/main" xmlns="" val="3871601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582594"/>
          </a:xfrm>
        </p:spPr>
        <p:txBody>
          <a:bodyPr>
            <a:normAutofit/>
          </a:bodyPr>
          <a:lstStyle/>
          <a:p>
            <a:pPr algn="ctr"/>
            <a:r>
              <a:rPr lang="he-IL" sz="3200" dirty="0" err="1" smtClean="0"/>
              <a:t>ראקטיבציה</a:t>
            </a:r>
            <a:r>
              <a:rPr lang="he-IL" sz="3200" dirty="0" smtClean="0"/>
              <a:t> </a:t>
            </a:r>
            <a:r>
              <a:rPr lang="he-IL" sz="3200" dirty="0"/>
              <a:t>של נגיף לטנטי –מופע של שלבקת חוגרת </a:t>
            </a:r>
          </a:p>
        </p:txBody>
      </p:sp>
      <p:sp>
        <p:nvSpPr>
          <p:cNvPr id="3" name="מציין מיקום תוכן 2"/>
          <p:cNvSpPr>
            <a:spLocks noGrp="1"/>
          </p:cNvSpPr>
          <p:nvPr>
            <p:ph sz="quarter" idx="1"/>
          </p:nvPr>
        </p:nvSpPr>
        <p:spPr>
          <a:xfrm>
            <a:off x="457200" y="1071546"/>
            <a:ext cx="7467600" cy="5402406"/>
          </a:xfrm>
        </p:spPr>
        <p:txBody>
          <a:bodyPr>
            <a:normAutofit/>
          </a:bodyPr>
          <a:lstStyle/>
          <a:p>
            <a:r>
              <a:rPr lang="he-IL" dirty="0"/>
              <a:t>במופע הראשוני הנגיף עובר לגנגליונים של תאי העצב סנסוריים באמצעות נדידה אחורה</a:t>
            </a:r>
            <a:r>
              <a:rPr lang="en-US" dirty="0"/>
              <a:t>,retrograde migration, </a:t>
            </a:r>
            <a:r>
              <a:rPr lang="he-IL" dirty="0"/>
              <a:t> דרך אקסונים של תאי עצב סנסוריים המסתיימים בדרמיס.</a:t>
            </a:r>
          </a:p>
          <a:p>
            <a:r>
              <a:rPr lang="he-IL" dirty="0"/>
              <a:t>שלבקת חוגרת מופיעה עקב שפעול של </a:t>
            </a:r>
            <a:r>
              <a:rPr lang="en-US" dirty="0"/>
              <a:t>VZV</a:t>
            </a:r>
            <a:r>
              <a:rPr lang="he-IL" dirty="0"/>
              <a:t> כתוצאה מהחלשת מערכת החיסון , בדרך כלל בגיל מבוגר או עקב הדבקות בפתוגנים, לחץ נפשי, טיפולי </a:t>
            </a:r>
            <a:r>
              <a:rPr lang="he-IL" dirty="0" err="1"/>
              <a:t>כמותרפיה</a:t>
            </a:r>
            <a:r>
              <a:rPr lang="he-IL" dirty="0"/>
              <a:t> </a:t>
            </a:r>
            <a:r>
              <a:rPr lang="he-IL" dirty="0" err="1"/>
              <a:t>וכו</a:t>
            </a:r>
            <a:r>
              <a:rPr lang="he-IL" dirty="0"/>
              <a:t>'.</a:t>
            </a:r>
          </a:p>
          <a:p>
            <a:r>
              <a:rPr lang="he-IL" dirty="0"/>
              <a:t>הנגיף מתחיל להתרבות בתאי העצב כאשר נגיפים חדשים נעים, בקצב של 13 ס"מ ליום, דרך האקסונים אל </a:t>
            </a:r>
            <a:r>
              <a:rPr lang="he-IL" dirty="0" err="1"/>
              <a:t>הדרמטום</a:t>
            </a:r>
            <a:r>
              <a:rPr lang="he-IL" dirty="0"/>
              <a:t> המהווה אזור בעור </a:t>
            </a:r>
            <a:r>
              <a:rPr lang="he-IL" dirty="0" err="1"/>
              <a:t>המעוצבב</a:t>
            </a:r>
            <a:r>
              <a:rPr lang="he-IL" dirty="0"/>
              <a:t> על ידי הגנגליון הנושא את הנגיף בצורה הלטנטית [2] </a:t>
            </a:r>
          </a:p>
          <a:p>
            <a:r>
              <a:rPr lang="he-IL" dirty="0"/>
              <a:t> שלבקת חוגרת מתבטאת במופע  שלפוחיות צפוף בדומה למופע האבעבועות [16]. </a:t>
            </a:r>
          </a:p>
          <a:p>
            <a:r>
              <a:rPr lang="he-IL" dirty="0"/>
              <a:t>חלבוני נגיף וגופיפי הסגר מצויים בתוך תאי עצב קטנים בדרמיס.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4000" dirty="0"/>
              <a:t>פגיעה בעובר </a:t>
            </a:r>
          </a:p>
        </p:txBody>
      </p:sp>
      <p:sp>
        <p:nvSpPr>
          <p:cNvPr id="3" name="מציין מיקום תוכן 2"/>
          <p:cNvSpPr>
            <a:spLocks noGrp="1"/>
          </p:cNvSpPr>
          <p:nvPr>
            <p:ph sz="quarter" idx="1"/>
          </p:nvPr>
        </p:nvSpPr>
        <p:spPr/>
        <p:txBody>
          <a:bodyPr/>
          <a:lstStyle/>
          <a:p>
            <a:r>
              <a:rPr lang="he-IL" dirty="0"/>
              <a:t>בנשים הרות, בעיקר  בשליש הראשון של ההיריון</a:t>
            </a:r>
            <a:r>
              <a:rPr lang="he-IL" dirty="0" smtClean="0"/>
              <a:t>, הנגיף </a:t>
            </a:r>
            <a:r>
              <a:rPr lang="he-IL" dirty="0"/>
              <a:t>יכול לעבור דרך השליה לעובר המתפתח, להדביק תאי עצב בעמוד השדרה של המערכת העצבית המתפתחת ועקב כך לפגוע בהתפתחות מערכת העצבים האוטונומית ולגרום לבעיה התפתחותית ונזקים בלתי הפיכים כגון עיוורון ,גפיים מעוותות ופיגור שכלי [14].</a:t>
            </a:r>
            <a:endParaRPr lang="en-US" dirty="0"/>
          </a:p>
          <a:p>
            <a:endParaRPr lang="he-IL" dirty="0"/>
          </a:p>
        </p:txBody>
      </p:sp>
    </p:spTree>
    <p:extLst>
      <p:ext uri="{BB962C8B-B14F-4D97-AF65-F5344CB8AC3E}">
        <p14:creationId xmlns:p14="http://schemas.microsoft.com/office/powerpoint/2010/main" xmlns="" val="2191458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439718"/>
          </a:xfrm>
        </p:spPr>
        <p:txBody>
          <a:bodyPr>
            <a:normAutofit fontScale="90000"/>
          </a:bodyPr>
          <a:lstStyle/>
          <a:p>
            <a:pPr algn="ctr"/>
            <a:r>
              <a:rPr lang="he-IL" dirty="0"/>
              <a:t>מחזור חיי הנגיף –תיאור סכמתי </a:t>
            </a:r>
          </a:p>
        </p:txBody>
      </p:sp>
      <p:pic>
        <p:nvPicPr>
          <p:cNvPr id="4" name="מציין מיקום תוכן 3" descr="VZV life cycle and replication."/>
          <p:cNvPicPr>
            <a:picLocks noGrp="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428596" y="642918"/>
            <a:ext cx="7858180" cy="5830907"/>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439718"/>
          </a:xfrm>
        </p:spPr>
        <p:txBody>
          <a:bodyPr>
            <a:normAutofit fontScale="90000"/>
          </a:bodyPr>
          <a:lstStyle/>
          <a:p>
            <a:pPr algn="ctr"/>
            <a:r>
              <a:rPr lang="he-IL" sz="4400" dirty="0"/>
              <a:t>חיסון</a:t>
            </a:r>
            <a:r>
              <a:rPr lang="he-IL" dirty="0"/>
              <a:t> </a:t>
            </a:r>
          </a:p>
        </p:txBody>
      </p:sp>
      <p:sp>
        <p:nvSpPr>
          <p:cNvPr id="3" name="מציין מיקום תוכן 2"/>
          <p:cNvSpPr>
            <a:spLocks noGrp="1"/>
          </p:cNvSpPr>
          <p:nvPr>
            <p:ph sz="quarter" idx="1"/>
          </p:nvPr>
        </p:nvSpPr>
        <p:spPr>
          <a:xfrm>
            <a:off x="457200" y="928670"/>
            <a:ext cx="7467600" cy="5545282"/>
          </a:xfrm>
        </p:spPr>
        <p:txBody>
          <a:bodyPr>
            <a:normAutofit/>
          </a:bodyPr>
          <a:lstStyle/>
          <a:p>
            <a:r>
              <a:rPr lang="he-IL" dirty="0"/>
              <a:t>ב-1974 דווח על פיתוח של חיסון המורכב מנגיף </a:t>
            </a:r>
            <a:r>
              <a:rPr lang="en-US" dirty="0"/>
              <a:t>VZV </a:t>
            </a:r>
            <a:r>
              <a:rPr lang="he-IL" dirty="0"/>
              <a:t> חי-מוחלש.</a:t>
            </a:r>
          </a:p>
          <a:p>
            <a:r>
              <a:rPr lang="he-IL" dirty="0"/>
              <a:t>. הנגיף המשמש לחיסון , המכונה </a:t>
            </a:r>
            <a:r>
              <a:rPr lang="en-US" dirty="0"/>
              <a:t>Oka-P</a:t>
            </a:r>
            <a:r>
              <a:rPr lang="he-IL" dirty="0"/>
              <a:t> בודד מתרבית תאי ריאה של ילד בן 3 בשם </a:t>
            </a:r>
            <a:r>
              <a:rPr lang="en-US" dirty="0"/>
              <a:t>Oka</a:t>
            </a:r>
            <a:r>
              <a:rPr lang="he-IL" dirty="0"/>
              <a:t> שחלה במחלת אבעבועות רוח טיפוסית. זן החיסון המוחלש קרוי בהתאם לכך- </a:t>
            </a:r>
            <a:r>
              <a:rPr lang="en-US" dirty="0"/>
              <a:t>Oka-V</a:t>
            </a:r>
            <a:r>
              <a:rPr lang="he-IL" dirty="0"/>
              <a:t> ומוסחר תחת שתי גרסאות יצרן , </a:t>
            </a:r>
            <a:r>
              <a:rPr lang="en-US" dirty="0" err="1"/>
              <a:t>Varivax</a:t>
            </a:r>
            <a:r>
              <a:rPr lang="he-IL" dirty="0"/>
              <a:t> ו-</a:t>
            </a:r>
            <a:r>
              <a:rPr lang="en-US" dirty="0"/>
              <a:t> [2] </a:t>
            </a:r>
            <a:r>
              <a:rPr lang="en-US" dirty="0" err="1"/>
              <a:t>Varilrix</a:t>
            </a:r>
            <a:r>
              <a:rPr lang="he-IL" dirty="0"/>
              <a:t>.</a:t>
            </a:r>
          </a:p>
          <a:p>
            <a:r>
              <a:rPr lang="he-IL" dirty="0"/>
              <a:t> בישראל מחסנים ב-</a:t>
            </a:r>
            <a:r>
              <a:rPr lang="en-US" dirty="0" err="1"/>
              <a:t>Varilrix</a:t>
            </a:r>
            <a:r>
              <a:rPr lang="he-IL" dirty="0"/>
              <a:t>, אשר הוכנס לשגרת החיסונים ב-2008. </a:t>
            </a:r>
          </a:p>
          <a:p>
            <a:r>
              <a:rPr lang="he-IL" dirty="0"/>
              <a:t>הוועדה לחיסונים של משרד הבריאות המליצה לאחרונה על חיסון </a:t>
            </a:r>
            <a:r>
              <a:rPr lang="he-IL" dirty="0" err="1"/>
              <a:t>האוכלסייה</a:t>
            </a:r>
            <a:r>
              <a:rPr lang="he-IL" dirty="0"/>
              <a:t> המבוגרת בגיל 60 ומעלה כנגד מופע של שלבקת חוגרת (</a:t>
            </a:r>
            <a:r>
              <a:rPr lang="en-US" dirty="0" err="1"/>
              <a:t>Zostavax</a:t>
            </a:r>
            <a:r>
              <a:rPr lang="he-IL" dirty="0"/>
              <a:t> )[29,30]</a:t>
            </a:r>
          </a:p>
          <a:p>
            <a:r>
              <a:rPr lang="he-IL" dirty="0"/>
              <a:t> החיסון מבוסס גם הוא  על נגיף חי מוחלש מזן </a:t>
            </a:r>
            <a:r>
              <a:rPr lang="en-US" dirty="0"/>
              <a:t>OKA</a:t>
            </a:r>
            <a:r>
              <a:rPr lang="he-IL" dirty="0"/>
              <a:t> אך מכיל כמות נגיף גדולה  פי 14 מזה  הניתן לילדים למניעת אבעבועות רוח.</a:t>
            </a:r>
          </a:p>
          <a:p>
            <a:pPr>
              <a:buNone/>
            </a:pPr>
            <a:endParaRPr lang="en-US" dirty="0"/>
          </a:p>
          <a:p>
            <a:endParaRPr lang="he-IL" dirty="0"/>
          </a:p>
          <a:p>
            <a:pPr>
              <a:buNone/>
            </a:pPr>
            <a:endParaRPr lang="he-I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439718"/>
          </a:xfrm>
        </p:spPr>
        <p:txBody>
          <a:bodyPr>
            <a:noAutofit/>
          </a:bodyPr>
          <a:lstStyle/>
          <a:p>
            <a:pPr algn="ctr"/>
            <a:r>
              <a:rPr lang="he-IL" sz="4000" dirty="0"/>
              <a:t>יצירת לטנטיות מזן חיסון   </a:t>
            </a:r>
          </a:p>
        </p:txBody>
      </p:sp>
      <p:sp>
        <p:nvSpPr>
          <p:cNvPr id="3" name="מציין מיקום תוכן 2"/>
          <p:cNvSpPr>
            <a:spLocks noGrp="1"/>
          </p:cNvSpPr>
          <p:nvPr>
            <p:ph sz="quarter" idx="1"/>
          </p:nvPr>
        </p:nvSpPr>
        <p:spPr>
          <a:xfrm>
            <a:off x="457200" y="785794"/>
            <a:ext cx="7467600" cy="5688158"/>
          </a:xfrm>
        </p:spPr>
        <p:txBody>
          <a:bodyPr>
            <a:normAutofit/>
          </a:bodyPr>
          <a:lstStyle/>
          <a:p>
            <a:pPr>
              <a:buNone/>
            </a:pPr>
            <a:endParaRPr lang="en-US" dirty="0"/>
          </a:p>
          <a:p>
            <a:r>
              <a:rPr lang="he-IL" dirty="0"/>
              <a:t>דווח בספרות כי זן החיסון  מסוגל  להגיע לגנגליון,וליצור הדבקה לטנטית[25] . </a:t>
            </a:r>
          </a:p>
          <a:p>
            <a:r>
              <a:rPr lang="he-IL" dirty="0"/>
              <a:t>במתחסנים צעירים ייתכן מופע  קל של שלפוחיות ובמקרים נדירים דווח גם על שלבקת חוגרת ממקור של זן חיסון אשר התפתחה מספר שנים לאחר </a:t>
            </a:r>
            <a:r>
              <a:rPr lang="he-IL" dirty="0" smtClean="0"/>
              <a:t>החיסון. </a:t>
            </a:r>
            <a:r>
              <a:rPr lang="he-IL" dirty="0"/>
              <a:t>ייתכן כי מופעים אלו נובעים מדיכוי של מערכת החיסון כמו גם </a:t>
            </a:r>
            <a:r>
              <a:rPr lang="he-IL" dirty="0" err="1"/>
              <a:t>מהאימונוגניות</a:t>
            </a:r>
            <a:r>
              <a:rPr lang="he-IL" dirty="0"/>
              <a:t> המופחתת של  החיסון , מה שמוביל להפחתת יכולת הפעולה של מערכת החיסון הנרכש כנגד </a:t>
            </a:r>
            <a:r>
              <a:rPr lang="en-US" dirty="0"/>
              <a:t>[16,17] VZV</a:t>
            </a:r>
            <a:r>
              <a:rPr lang="he-IL" dirty="0"/>
              <a:t>. </a:t>
            </a:r>
            <a:endParaRPr lang="en-US" dirty="0"/>
          </a:p>
          <a:p>
            <a:endParaRPr lang="he-I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654032"/>
          </a:xfrm>
        </p:spPr>
        <p:txBody>
          <a:bodyPr>
            <a:normAutofit fontScale="90000"/>
          </a:bodyPr>
          <a:lstStyle/>
          <a:p>
            <a:pPr algn="ctr"/>
            <a:r>
              <a:rPr lang="he-IL" sz="4000" dirty="0"/>
              <a:t>הבדלים </a:t>
            </a:r>
            <a:r>
              <a:rPr lang="he-IL" sz="4000" dirty="0" smtClean="0"/>
              <a:t>מולקולאריים </a:t>
            </a:r>
            <a:r>
              <a:rPr lang="he-IL" sz="4000" dirty="0"/>
              <a:t>בין זן חיסון לזן פראי </a:t>
            </a:r>
          </a:p>
        </p:txBody>
      </p:sp>
      <p:sp>
        <p:nvSpPr>
          <p:cNvPr id="3" name="מציין מיקום תוכן 2"/>
          <p:cNvSpPr>
            <a:spLocks noGrp="1"/>
          </p:cNvSpPr>
          <p:nvPr>
            <p:ph sz="quarter" idx="1"/>
          </p:nvPr>
        </p:nvSpPr>
        <p:spPr>
          <a:xfrm>
            <a:off x="457200" y="1357298"/>
            <a:ext cx="7467600" cy="4873752"/>
          </a:xfrm>
        </p:spPr>
        <p:txBody>
          <a:bodyPr>
            <a:normAutofit lnSpcReduction="10000"/>
          </a:bodyPr>
          <a:lstStyle/>
          <a:p>
            <a:r>
              <a:rPr lang="he-IL" dirty="0"/>
              <a:t>ההבדלים בין זן בר לזן החיסון, מבוססים על הבדלים נקודתיים המכונים-</a:t>
            </a:r>
            <a:br>
              <a:rPr lang="he-IL" dirty="0"/>
            </a:br>
            <a:r>
              <a:rPr lang="en-US" dirty="0"/>
              <a:t>( SNP's)single </a:t>
            </a:r>
            <a:r>
              <a:rPr lang="en-US" dirty="0" err="1"/>
              <a:t>nucleotidepolymorphism</a:t>
            </a:r>
            <a:r>
              <a:rPr lang="he-IL" dirty="0"/>
              <a:t>.</a:t>
            </a:r>
          </a:p>
          <a:p>
            <a:r>
              <a:rPr lang="he-IL" dirty="0"/>
              <a:t> ידועים כ- 42 הבדלים נקודתיים כאלו .</a:t>
            </a:r>
          </a:p>
          <a:p>
            <a:r>
              <a:rPr lang="he-IL" dirty="0"/>
              <a:t>בגן </a:t>
            </a:r>
            <a:r>
              <a:rPr lang="en-US" dirty="0"/>
              <a:t>ORF 62 </a:t>
            </a:r>
            <a:r>
              <a:rPr lang="he-IL" dirty="0"/>
              <a:t>,המקודד לחלבון מוקדם מידי מפעיל </a:t>
            </a:r>
            <a:r>
              <a:rPr lang="he-IL" dirty="0" err="1"/>
              <a:t>תעתוק</a:t>
            </a:r>
            <a:r>
              <a:rPr lang="he-IL" dirty="0"/>
              <a:t> ,נמצאו שלושה אתרים כאלו בעמדות 106262,107252,10811,המהווים את הבסיס לטכנולוגיות הבדלה שונות [18].</a:t>
            </a:r>
            <a:endParaRPr lang="en-US" dirty="0"/>
          </a:p>
          <a:p>
            <a:r>
              <a:rPr lang="he-IL" dirty="0"/>
              <a:t> מוטציית החלפה </a:t>
            </a:r>
            <a:r>
              <a:rPr lang="en-US" dirty="0"/>
              <a:t>T</a:t>
            </a:r>
            <a:r>
              <a:rPr lang="he-IL" dirty="0"/>
              <a:t>--&gt;</a:t>
            </a:r>
            <a:r>
              <a:rPr lang="en-US" dirty="0"/>
              <a:t>C</a:t>
            </a:r>
            <a:r>
              <a:rPr lang="he-IL" dirty="0"/>
              <a:t> בעמדה 106262,הנעדרת אצל כל זני הבר הידועים מייצרת אתר הגבלה לאנזים </a:t>
            </a:r>
            <a:r>
              <a:rPr lang="en-US" i="1" dirty="0" err="1"/>
              <a:t>Sma</a:t>
            </a:r>
            <a:r>
              <a:rPr lang="en-US" dirty="0" err="1"/>
              <a:t>I</a:t>
            </a:r>
            <a:r>
              <a:rPr lang="he-IL" dirty="0"/>
              <a:t> </a:t>
            </a:r>
            <a:r>
              <a:rPr lang="he-IL" dirty="0" smtClean="0"/>
              <a:t>שלא </a:t>
            </a:r>
            <a:r>
              <a:rPr lang="he-IL" dirty="0"/>
              <a:t>קיים בזן הבר ומשמשת לכן סמן יעיל להבחנה בין זני החיסון לבין זני הבר  באמצעות מפת </a:t>
            </a:r>
            <a:r>
              <a:rPr lang="he-IL" dirty="0" smtClean="0"/>
              <a:t>אנזימי </a:t>
            </a:r>
            <a:r>
              <a:rPr lang="he-IL" dirty="0"/>
              <a:t>הגבלה [19].</a:t>
            </a:r>
          </a:p>
          <a:p>
            <a:r>
              <a:rPr lang="he-IL" dirty="0"/>
              <a:t>הבדלים אלו משמשים בסיס גם בשיטות הבדלה המבוססות על טכנולוגיית</a:t>
            </a:r>
            <a:r>
              <a:rPr lang="en-US" dirty="0"/>
              <a:t>  PCR </a:t>
            </a:r>
            <a:r>
              <a:rPr lang="he-IL" dirty="0" smtClean="0"/>
              <a:t>[17,19,20]</a:t>
            </a:r>
            <a:endParaRPr lang="he-IL" dirty="0">
              <a:solidFill>
                <a:srgbClr val="FF0000"/>
              </a:solidFill>
            </a:endParaRPr>
          </a:p>
        </p:txBody>
      </p:sp>
    </p:spTree>
    <p:extLst>
      <p:ext uri="{BB962C8B-B14F-4D97-AF65-F5344CB8AC3E}">
        <p14:creationId xmlns:p14="http://schemas.microsoft.com/office/powerpoint/2010/main" xmlns="" val="3326824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71472" y="285728"/>
            <a:ext cx="7467600" cy="439718"/>
          </a:xfrm>
        </p:spPr>
        <p:txBody>
          <a:bodyPr>
            <a:noAutofit/>
          </a:bodyPr>
          <a:lstStyle/>
          <a:p>
            <a:pPr algn="ctr"/>
            <a:r>
              <a:rPr lang="he-IL" sz="4000" dirty="0"/>
              <a:t>מטרות המחקר</a:t>
            </a:r>
          </a:p>
        </p:txBody>
      </p:sp>
      <p:sp>
        <p:nvSpPr>
          <p:cNvPr id="3" name="מציין מיקום תוכן 2"/>
          <p:cNvSpPr>
            <a:spLocks noGrp="1"/>
          </p:cNvSpPr>
          <p:nvPr>
            <p:ph sz="quarter" idx="1"/>
          </p:nvPr>
        </p:nvSpPr>
        <p:spPr>
          <a:xfrm>
            <a:off x="457200" y="785794"/>
            <a:ext cx="7467600" cy="5688158"/>
          </a:xfrm>
        </p:spPr>
        <p:txBody>
          <a:bodyPr>
            <a:normAutofit/>
          </a:bodyPr>
          <a:lstStyle/>
          <a:p>
            <a:endParaRPr lang="he-IL" dirty="0" smtClean="0"/>
          </a:p>
          <a:p>
            <a:r>
              <a:rPr lang="he-IL" sz="3200" dirty="0" smtClean="0"/>
              <a:t> בסוס </a:t>
            </a:r>
            <a:r>
              <a:rPr lang="he-IL" sz="3200" dirty="0"/>
              <a:t>שיטה </a:t>
            </a:r>
            <a:r>
              <a:rPr lang="he-IL" sz="3200" dirty="0" smtClean="0"/>
              <a:t>מעבדתית </a:t>
            </a:r>
            <a:r>
              <a:rPr lang="he-IL" sz="3200" dirty="0"/>
              <a:t>לאפיון דגימות </a:t>
            </a:r>
            <a:r>
              <a:rPr lang="en-US" sz="3200" dirty="0"/>
              <a:t>DNA </a:t>
            </a:r>
            <a:r>
              <a:rPr lang="he-IL" sz="3200" dirty="0"/>
              <a:t> חיוביות ל</a:t>
            </a:r>
            <a:r>
              <a:rPr lang="en-US" sz="3200" dirty="0"/>
              <a:t>VZV-</a:t>
            </a:r>
            <a:r>
              <a:rPr lang="he-IL" sz="3200" dirty="0"/>
              <a:t> כמשתייכות לזן חיסון או לזן בר</a:t>
            </a:r>
            <a:r>
              <a:rPr lang="he-IL" sz="3200" dirty="0" smtClean="0"/>
              <a:t>.</a:t>
            </a:r>
          </a:p>
          <a:p>
            <a:pPr>
              <a:buNone/>
            </a:pPr>
            <a:endParaRPr lang="he-IL" sz="3200" dirty="0"/>
          </a:p>
          <a:p>
            <a:r>
              <a:rPr lang="he-IL" sz="3200" dirty="0" smtClean="0"/>
              <a:t> תקוף </a:t>
            </a:r>
            <a:r>
              <a:rPr lang="he-IL" sz="3200" dirty="0"/>
              <a:t>השיטה ובדיקת התאמתה לבדיקות קליניות .</a:t>
            </a:r>
          </a:p>
          <a:p>
            <a:endParaRPr lang="he-IL" dirty="0"/>
          </a:p>
          <a:p>
            <a:pPr marL="0" indent="0">
              <a:buNone/>
            </a:pPr>
            <a:endParaRPr lang="he-I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387424"/>
            <a:ext cx="7467600" cy="1143000"/>
          </a:xfrm>
        </p:spPr>
        <p:txBody>
          <a:bodyPr>
            <a:normAutofit/>
          </a:bodyPr>
          <a:lstStyle/>
          <a:p>
            <a:pPr algn="ctr"/>
            <a:r>
              <a:rPr lang="he-IL" sz="4000" dirty="0"/>
              <a:t>חשיבות המחקר </a:t>
            </a:r>
          </a:p>
        </p:txBody>
      </p:sp>
      <p:sp>
        <p:nvSpPr>
          <p:cNvPr id="3" name="מציין מיקום תוכן 2"/>
          <p:cNvSpPr>
            <a:spLocks noGrp="1"/>
          </p:cNvSpPr>
          <p:nvPr>
            <p:ph sz="quarter" idx="1"/>
          </p:nvPr>
        </p:nvSpPr>
        <p:spPr>
          <a:xfrm>
            <a:off x="457200" y="755576"/>
            <a:ext cx="7467600" cy="5718376"/>
          </a:xfrm>
        </p:spPr>
        <p:txBody>
          <a:bodyPr>
            <a:normAutofit lnSpcReduction="10000"/>
          </a:bodyPr>
          <a:lstStyle/>
          <a:p>
            <a:r>
              <a:rPr lang="he-IL" dirty="0"/>
              <a:t>מאחר והחיסון הוכנס לשגרת החיסונים בשנת 2008  עדיין אין הצטברות של ידע </a:t>
            </a:r>
            <a:r>
              <a:rPr lang="he-IL" dirty="0" smtClean="0"/>
              <a:t>רב בדבר </a:t>
            </a:r>
            <a:r>
              <a:rPr lang="he-IL" dirty="0"/>
              <a:t>ההשלכות של החיסון החי מוחלש על מתחסנים ,אשר בשלב מאוחר יותר בחייהם יהפכו </a:t>
            </a:r>
            <a:r>
              <a:rPr lang="he-IL" dirty="0" err="1"/>
              <a:t>למדוכאי</a:t>
            </a:r>
            <a:r>
              <a:rPr lang="he-IL" dirty="0"/>
              <a:t> חיסון בעקבות מחלות סרטניות או השתלות איברים.</a:t>
            </a:r>
          </a:p>
          <a:p>
            <a:r>
              <a:rPr lang="he-IL" dirty="0"/>
              <a:t>אוכלוסיית המבוגרים נחשפת בשנים האחרונות למנה מוגברת של חיסון חי מוחלש ועדיין אין מידע </a:t>
            </a:r>
            <a:r>
              <a:rPr lang="he-IL" dirty="0" smtClean="0"/>
              <a:t>רב אודות </a:t>
            </a:r>
            <a:r>
              <a:rPr lang="he-IL" dirty="0"/>
              <a:t>השפעת החיסון על סביבת המתחסן .</a:t>
            </a:r>
          </a:p>
          <a:p>
            <a:r>
              <a:rPr lang="he-IL" dirty="0"/>
              <a:t>קלינאים חושדים  באפשרות שמקרי מחלה מסוימים  נגרמים מזן חיסון ומעוניינים לברר זאת.</a:t>
            </a:r>
          </a:p>
          <a:p>
            <a:r>
              <a:rPr lang="he-IL" dirty="0"/>
              <a:t>חשוב </a:t>
            </a:r>
            <a:r>
              <a:rPr lang="he-IL" dirty="0" err="1" smtClean="0"/>
              <a:t>איפוא</a:t>
            </a:r>
            <a:r>
              <a:rPr lang="he-IL" dirty="0" smtClean="0"/>
              <a:t> </a:t>
            </a:r>
            <a:r>
              <a:rPr lang="he-IL" dirty="0"/>
              <a:t>לבסס  ולתקף במעבדה  תבחין המאפשר את יכולת האבחנה בין זן חיסון לזן בר,  על מנת לספק את השירות </a:t>
            </a:r>
            <a:r>
              <a:rPr lang="he-IL" dirty="0" smtClean="0"/>
              <a:t> </a:t>
            </a:r>
            <a:r>
              <a:rPr lang="he-IL" dirty="0"/>
              <a:t>כאשר מתעוררת שאלה למקור הנגיף בחולה ספציפי. </a:t>
            </a:r>
          </a:p>
          <a:p>
            <a:r>
              <a:rPr lang="he-IL" dirty="0"/>
              <a:t>פיתוח תבחין יאפשר  לסרוק דגימות עבר החל מזמן השימוש בחיסון החי מוחלש על מנת לאמוד באם אירעו בעבר מקרי  תחלואה מזן חיסון, לאור העובדה שבמעבדה לנגיפים נשמרים דגימות </a:t>
            </a:r>
            <a:r>
              <a:rPr lang="en-US" dirty="0"/>
              <a:t>DNA</a:t>
            </a:r>
            <a:r>
              <a:rPr lang="he-IL" dirty="0"/>
              <a:t>  חיוביות לנגיף.</a:t>
            </a:r>
          </a:p>
          <a:p>
            <a:endParaRPr lang="he-IL" dirty="0"/>
          </a:p>
          <a:p>
            <a:endParaRPr lang="he-IL" dirty="0"/>
          </a:p>
        </p:txBody>
      </p:sp>
    </p:spTree>
    <p:extLst>
      <p:ext uri="{BB962C8B-B14F-4D97-AF65-F5344CB8AC3E}">
        <p14:creationId xmlns:p14="http://schemas.microsoft.com/office/powerpoint/2010/main" xmlns="" val="28159235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83568" y="-9089"/>
            <a:ext cx="7467600" cy="1143000"/>
          </a:xfrm>
        </p:spPr>
        <p:txBody>
          <a:bodyPr>
            <a:normAutofit/>
          </a:bodyPr>
          <a:lstStyle/>
          <a:p>
            <a:pPr algn="ctr"/>
            <a:r>
              <a:rPr lang="he-IL" sz="4000" b="1" dirty="0"/>
              <a:t>מבנה הנגיף </a:t>
            </a:r>
          </a:p>
        </p:txBody>
      </p:sp>
      <p:sp>
        <p:nvSpPr>
          <p:cNvPr id="3" name="מציין מיקום תוכן 2"/>
          <p:cNvSpPr>
            <a:spLocks noGrp="1"/>
          </p:cNvSpPr>
          <p:nvPr>
            <p:ph sz="quarter" idx="1"/>
          </p:nvPr>
        </p:nvSpPr>
        <p:spPr/>
        <p:txBody>
          <a:bodyPr>
            <a:normAutofit/>
          </a:bodyPr>
          <a:lstStyle/>
          <a:p>
            <a:r>
              <a:rPr lang="he-IL" dirty="0"/>
              <a:t>בעל </a:t>
            </a:r>
            <a:r>
              <a:rPr lang="en-US" dirty="0"/>
              <a:t>DNA </a:t>
            </a:r>
            <a:r>
              <a:rPr lang="he-IL" dirty="0"/>
              <a:t>  דו גדילי קווי  באורך </a:t>
            </a:r>
            <a:r>
              <a:rPr lang="en-US" dirty="0"/>
              <a:t>125 kb</a:t>
            </a:r>
            <a:r>
              <a:rPr lang="he-IL" dirty="0"/>
              <a:t>.  </a:t>
            </a:r>
          </a:p>
          <a:p>
            <a:r>
              <a:rPr lang="he-IL" dirty="0"/>
              <a:t> קוטר חלקיק בשל: </a:t>
            </a:r>
            <a:r>
              <a:rPr lang="en-US" dirty="0"/>
              <a:t>nm</a:t>
            </a:r>
            <a:r>
              <a:rPr lang="he-IL" dirty="0"/>
              <a:t> 180-200 [1-2</a:t>
            </a:r>
            <a:r>
              <a:rPr lang="he-IL" dirty="0" smtClean="0"/>
              <a:t>].</a:t>
            </a:r>
            <a:endParaRPr lang="he-IL" dirty="0"/>
          </a:p>
          <a:p>
            <a:r>
              <a:rPr lang="en-US" dirty="0"/>
              <a:t> </a:t>
            </a:r>
            <a:r>
              <a:rPr lang="he-IL" dirty="0"/>
              <a:t>ארבעה מרכיבים עיקריים </a:t>
            </a:r>
            <a:r>
              <a:rPr lang="he-IL" dirty="0" smtClean="0"/>
              <a:t>(מהפנים </a:t>
            </a:r>
            <a:r>
              <a:rPr lang="he-IL" dirty="0"/>
              <a:t>כלפי חוץ</a:t>
            </a:r>
            <a:r>
              <a:rPr lang="he-IL" dirty="0" smtClean="0"/>
              <a:t>).</a:t>
            </a:r>
            <a:endParaRPr lang="he-IL" dirty="0"/>
          </a:p>
          <a:p>
            <a:r>
              <a:rPr lang="he-IL" dirty="0"/>
              <a:t>ליבה הנושאת גנום ואנזימים נגיפיים שמאפשרים את הכפלת ה</a:t>
            </a:r>
            <a:r>
              <a:rPr lang="en-US" dirty="0"/>
              <a:t>DNA </a:t>
            </a:r>
            <a:r>
              <a:rPr lang="he-IL" dirty="0"/>
              <a:t> הנגיפי בגרעין התא המאכסן [3</a:t>
            </a:r>
            <a:r>
              <a:rPr lang="he-IL" dirty="0" smtClean="0"/>
              <a:t>]. </a:t>
            </a:r>
            <a:endParaRPr lang="he-IL" dirty="0"/>
          </a:p>
          <a:p>
            <a:r>
              <a:rPr lang="he-IL" dirty="0"/>
              <a:t>קופסית </a:t>
            </a:r>
            <a:r>
              <a:rPr lang="he-IL" dirty="0" err="1"/>
              <a:t>איקוזהדרלית</a:t>
            </a:r>
            <a:r>
              <a:rPr lang="he-IL" dirty="0"/>
              <a:t> המורכבת מ-162 </a:t>
            </a:r>
            <a:r>
              <a:rPr lang="he-IL" dirty="0" err="1" smtClean="0"/>
              <a:t>קפסומרים</a:t>
            </a:r>
            <a:r>
              <a:rPr lang="he-IL" dirty="0" smtClean="0"/>
              <a:t>.</a:t>
            </a:r>
            <a:endParaRPr lang="he-IL" dirty="0"/>
          </a:p>
          <a:p>
            <a:r>
              <a:rPr lang="he-IL" dirty="0"/>
              <a:t>,</a:t>
            </a:r>
            <a:r>
              <a:rPr lang="he-IL" dirty="0" err="1"/>
              <a:t>טגומנט</a:t>
            </a:r>
            <a:r>
              <a:rPr lang="he-IL" dirty="0"/>
              <a:t> –מעטה חלבוני הכולל חלבונים הדרושים להפעלת </a:t>
            </a:r>
            <a:r>
              <a:rPr lang="he-IL" dirty="0" err="1"/>
              <a:t>תיעתוק</a:t>
            </a:r>
            <a:r>
              <a:rPr lang="he-IL" dirty="0"/>
              <a:t> של גנים נגיפיים.</a:t>
            </a:r>
          </a:p>
          <a:p>
            <a:r>
              <a:rPr lang="he-IL" dirty="0"/>
              <a:t> מעטפת  </a:t>
            </a:r>
            <a:r>
              <a:rPr lang="he-IL" dirty="0" err="1" smtClean="0"/>
              <a:t>ממבראנלית</a:t>
            </a:r>
            <a:r>
              <a:rPr lang="he-IL" dirty="0" smtClean="0"/>
              <a:t> </a:t>
            </a:r>
            <a:r>
              <a:rPr lang="he-IL" dirty="0"/>
              <a:t>הנושאת </a:t>
            </a:r>
            <a:r>
              <a:rPr lang="he-IL" dirty="0" err="1"/>
              <a:t>גליקופרוטאינים</a:t>
            </a:r>
            <a:r>
              <a:rPr lang="he-IL" dirty="0"/>
              <a:t> המעורבים בחדירה לתא. </a:t>
            </a:r>
          </a:p>
        </p:txBody>
      </p:sp>
    </p:spTree>
    <p:extLst>
      <p:ext uri="{BB962C8B-B14F-4D97-AF65-F5344CB8AC3E}">
        <p14:creationId xmlns:p14="http://schemas.microsoft.com/office/powerpoint/2010/main" xmlns="" val="3999393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582594"/>
          </a:xfrm>
        </p:spPr>
        <p:txBody>
          <a:bodyPr>
            <a:noAutofit/>
          </a:bodyPr>
          <a:lstStyle/>
          <a:p>
            <a:pPr algn="ctr"/>
            <a:r>
              <a:rPr lang="he-IL" sz="4000" dirty="0" err="1"/>
              <a:t>תוכנית</a:t>
            </a:r>
            <a:r>
              <a:rPr lang="he-IL" sz="4000" dirty="0"/>
              <a:t> עבודה </a:t>
            </a:r>
          </a:p>
        </p:txBody>
      </p:sp>
      <p:sp>
        <p:nvSpPr>
          <p:cNvPr id="3" name="מציין מיקום תוכן 2"/>
          <p:cNvSpPr>
            <a:spLocks noGrp="1"/>
          </p:cNvSpPr>
          <p:nvPr>
            <p:ph sz="quarter" idx="1"/>
          </p:nvPr>
        </p:nvSpPr>
        <p:spPr>
          <a:xfrm>
            <a:off x="457200" y="928670"/>
            <a:ext cx="7467600" cy="5545282"/>
          </a:xfrm>
        </p:spPr>
        <p:txBody>
          <a:bodyPr>
            <a:normAutofit fontScale="92500" lnSpcReduction="10000"/>
          </a:bodyPr>
          <a:lstStyle/>
          <a:p>
            <a:r>
              <a:rPr lang="he-IL" dirty="0" smtClean="0"/>
              <a:t>פיתוח </a:t>
            </a:r>
            <a:r>
              <a:rPr lang="he-IL" dirty="0"/>
              <a:t>מערכת </a:t>
            </a:r>
            <a:r>
              <a:rPr lang="en-US" dirty="0"/>
              <a:t>de novo</a:t>
            </a:r>
            <a:r>
              <a:rPr lang="he-IL" dirty="0"/>
              <a:t> ,מבוססת רצוף</a:t>
            </a:r>
            <a:r>
              <a:rPr lang="en-US" dirty="0"/>
              <a:t>, </a:t>
            </a:r>
            <a:r>
              <a:rPr lang="he-IL" dirty="0"/>
              <a:t>עבור שני אתרי </a:t>
            </a:r>
            <a:r>
              <a:rPr lang="en-US" dirty="0" err="1"/>
              <a:t>snp</a:t>
            </a:r>
            <a:r>
              <a:rPr lang="he-IL" dirty="0"/>
              <a:t> בגן </a:t>
            </a:r>
            <a:r>
              <a:rPr lang="en-US" dirty="0"/>
              <a:t> ORF 62</a:t>
            </a:r>
            <a:r>
              <a:rPr lang="he-IL" dirty="0" smtClean="0"/>
              <a:t>.</a:t>
            </a:r>
          </a:p>
          <a:p>
            <a:r>
              <a:rPr lang="he-IL" dirty="0" smtClean="0"/>
              <a:t>האתרים </a:t>
            </a:r>
            <a:r>
              <a:rPr lang="he-IL" dirty="0"/>
              <a:t>שנבחרו הם עמדות  108111 ו-106262 על סמך מחקר שמצא כי  ההבדלים באתרים אלו יציבים יותר מאזורי </a:t>
            </a:r>
            <a:r>
              <a:rPr lang="en-US" dirty="0" err="1"/>
              <a:t>snp</a:t>
            </a:r>
            <a:r>
              <a:rPr lang="he-IL" dirty="0"/>
              <a:t> אחרים (18). היתרונות בטכנולוגיה זו :</a:t>
            </a:r>
            <a:r>
              <a:rPr lang="en-US" dirty="0"/>
              <a:t/>
            </a:r>
            <a:br>
              <a:rPr lang="en-US" dirty="0"/>
            </a:br>
            <a:r>
              <a:rPr lang="he-IL" dirty="0"/>
              <a:t>- קבלת תשובה חד משמעית ברורה</a:t>
            </a:r>
            <a:r>
              <a:rPr lang="en-US" dirty="0"/>
              <a:t/>
            </a:r>
            <a:br>
              <a:rPr lang="en-US" dirty="0"/>
            </a:br>
            <a:r>
              <a:rPr lang="he-IL" dirty="0"/>
              <a:t>-השיטה זולה מבחינת  המרכיבים הנדרשים לבצועה </a:t>
            </a:r>
            <a:r>
              <a:rPr lang="en-US" dirty="0"/>
              <a:t/>
            </a:r>
            <a:br>
              <a:rPr lang="en-US" dirty="0"/>
            </a:br>
            <a:r>
              <a:rPr lang="he-IL" dirty="0"/>
              <a:t>- כשמדובר בדגימות בודדות אינה דורשת עבודה מאומצת .</a:t>
            </a:r>
          </a:p>
          <a:p>
            <a:r>
              <a:rPr lang="he-IL" dirty="0"/>
              <a:t>לצורך זה נאתר </a:t>
            </a:r>
            <a:r>
              <a:rPr lang="he-IL" dirty="0" err="1"/>
              <a:t>פריימרים</a:t>
            </a:r>
            <a:r>
              <a:rPr lang="he-IL" dirty="0"/>
              <a:t> מתאימים בסביבת שני אתרים אלו אשר ימקמו את אזור השינוי במרכז האזור הנבחר ויאפשרו הגברת מקטעים בגודל של 500 בסיסים לערך .</a:t>
            </a:r>
          </a:p>
          <a:p>
            <a:r>
              <a:rPr lang="he-IL" dirty="0" err="1"/>
              <a:t>פרימרים</a:t>
            </a:r>
            <a:r>
              <a:rPr lang="he-IL" dirty="0"/>
              <a:t> אלו ישמשו הן לצורך ההגברה והן לצורך הרצוף כך שנקבל תוצר רצוף </a:t>
            </a:r>
            <a:r>
              <a:rPr lang="he-IL" dirty="0" smtClean="0"/>
              <a:t>כפול משני </a:t>
            </a:r>
            <a:r>
              <a:rPr lang="he-IL" dirty="0"/>
              <a:t>הגדילים, עבור כל אתר. </a:t>
            </a:r>
          </a:p>
          <a:p>
            <a:r>
              <a:rPr lang="he-IL" dirty="0"/>
              <a:t>אנליזה של תוצרי הרצוף תבוצע על ידי שימוש בתוכנה </a:t>
            </a:r>
            <a:r>
              <a:rPr lang="he-IL" dirty="0" err="1"/>
              <a:t>ביואינפורמטית</a:t>
            </a:r>
            <a:r>
              <a:rPr lang="he-IL" dirty="0"/>
              <a:t> ייעודית המכונה </a:t>
            </a:r>
            <a:r>
              <a:rPr lang="en-US" dirty="0" err="1"/>
              <a:t>Sequencher</a:t>
            </a:r>
            <a:r>
              <a:rPr lang="en-US" dirty="0"/>
              <a:t>  </a:t>
            </a:r>
            <a:r>
              <a:rPr lang="he-IL" dirty="0"/>
              <a:t>, באמצעותה מתאפשרת השוואה של תוצאות הריצוף מכל אחד מהגדילים לזן בר ולזן חיסון וכך  ניתן יהיה לאפיין דגימת </a:t>
            </a:r>
            <a:r>
              <a:rPr lang="en-US" dirty="0"/>
              <a:t>DNA</a:t>
            </a:r>
            <a:r>
              <a:rPr lang="he-IL" dirty="0"/>
              <a:t> ספציפית ולשייך אותה לזן בר או לזן חיסון.</a:t>
            </a:r>
            <a:endParaRPr lang="en-US" dirty="0"/>
          </a:p>
          <a:p>
            <a:endParaRPr lang="he-IL" dirty="0"/>
          </a:p>
        </p:txBody>
      </p:sp>
    </p:spTree>
    <p:extLst>
      <p:ext uri="{BB962C8B-B14F-4D97-AF65-F5344CB8AC3E}">
        <p14:creationId xmlns:p14="http://schemas.microsoft.com/office/powerpoint/2010/main" xmlns="" val="20938356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368280"/>
          </a:xfrm>
        </p:spPr>
        <p:txBody>
          <a:bodyPr>
            <a:noAutofit/>
          </a:bodyPr>
          <a:lstStyle/>
          <a:p>
            <a:pPr algn="ctr"/>
            <a:r>
              <a:rPr lang="he-IL" sz="4000" dirty="0"/>
              <a:t>הקמת מערכת הניסוי </a:t>
            </a:r>
          </a:p>
        </p:txBody>
      </p:sp>
      <p:graphicFrame>
        <p:nvGraphicFramePr>
          <p:cNvPr id="4" name="מציין מיקום תוכן 3"/>
          <p:cNvGraphicFramePr>
            <a:graphicFrameLocks noGrp="1"/>
          </p:cNvGraphicFramePr>
          <p:nvPr>
            <p:ph sz="quarter" idx="1"/>
          </p:nvPr>
        </p:nvGraphicFramePr>
        <p:xfrm>
          <a:off x="642910" y="642918"/>
          <a:ext cx="7467600" cy="5857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725470"/>
          </a:xfrm>
        </p:spPr>
        <p:txBody>
          <a:bodyPr>
            <a:normAutofit/>
          </a:bodyPr>
          <a:lstStyle/>
          <a:p>
            <a:pPr algn="ctr"/>
            <a:r>
              <a:rPr lang="he-IL" sz="4000" dirty="0" err="1"/>
              <a:t>תוכנית</a:t>
            </a:r>
            <a:r>
              <a:rPr lang="he-IL" sz="4000" dirty="0"/>
              <a:t> עבודה-המשך  </a:t>
            </a:r>
          </a:p>
        </p:txBody>
      </p:sp>
      <p:sp>
        <p:nvSpPr>
          <p:cNvPr id="3" name="מציין מיקום תוכן 2"/>
          <p:cNvSpPr>
            <a:spLocks noGrp="1"/>
          </p:cNvSpPr>
          <p:nvPr>
            <p:ph sz="quarter" idx="1"/>
          </p:nvPr>
        </p:nvSpPr>
        <p:spPr>
          <a:xfrm>
            <a:off x="457200" y="1142984"/>
            <a:ext cx="7467600" cy="5330968"/>
          </a:xfrm>
        </p:spPr>
        <p:txBody>
          <a:bodyPr>
            <a:normAutofit lnSpcReduction="10000"/>
          </a:bodyPr>
          <a:lstStyle/>
          <a:p>
            <a:r>
              <a:rPr lang="he-IL" dirty="0"/>
              <a:t>לאחר פתוח התבחין יהיה צורך בתיקופו על ידי בדיקתו על מספר דגימות </a:t>
            </a:r>
            <a:r>
              <a:rPr lang="en-US" dirty="0"/>
              <a:t>DNA</a:t>
            </a:r>
            <a:r>
              <a:rPr lang="he-IL" dirty="0"/>
              <a:t>  ממקור קליני  על מנת לוודא שמקור הדגימה הקלינית ומספר העותקים הספציפיים המצוי בה אינו משפיע על היכולת לקבל תוצר רצוף המאפשר את אפיון ה</a:t>
            </a:r>
            <a:r>
              <a:rPr lang="en-US" dirty="0"/>
              <a:t> DNA </a:t>
            </a:r>
            <a:r>
              <a:rPr lang="he-IL" dirty="0"/>
              <a:t>שבדגימה .במידה ונמצא כי המבחן תקף נפנה לאפיין דגימות </a:t>
            </a:r>
            <a:r>
              <a:rPr lang="en-US" dirty="0"/>
              <a:t>DNA </a:t>
            </a:r>
            <a:r>
              <a:rPr lang="he-IL" dirty="0"/>
              <a:t> נוספות שנשלחו ,לצורך מטרה זו ,למעבדה המרכזית לנגיפים .מטרות הפרויקט בהרחבה הן </a:t>
            </a:r>
            <a:r>
              <a:rPr lang="he-IL" dirty="0" err="1" smtClean="0"/>
              <a:t>איפוא</a:t>
            </a:r>
            <a:r>
              <a:rPr lang="he-IL" dirty="0" smtClean="0"/>
              <a:t> </a:t>
            </a:r>
            <a:r>
              <a:rPr lang="he-IL" dirty="0"/>
              <a:t>כדלקמן.</a:t>
            </a:r>
            <a:endParaRPr lang="en-US" dirty="0"/>
          </a:p>
          <a:p>
            <a:pPr lvl="0">
              <a:buNone/>
            </a:pPr>
            <a:r>
              <a:rPr lang="he-IL" dirty="0"/>
              <a:t>1. הקמת מערכת לריצוף  שני </a:t>
            </a:r>
            <a:r>
              <a:rPr lang="he-IL" dirty="0" smtClean="0"/>
              <a:t>אזורים סביב שני  </a:t>
            </a:r>
            <a:r>
              <a:rPr lang="en-US" dirty="0" err="1"/>
              <a:t>Snp's</a:t>
            </a:r>
            <a:r>
              <a:rPr lang="en-US" dirty="0"/>
              <a:t> </a:t>
            </a:r>
            <a:r>
              <a:rPr lang="he-IL" dirty="0"/>
              <a:t> בגן הנגיפי </a:t>
            </a:r>
            <a:r>
              <a:rPr lang="en-US" dirty="0"/>
              <a:t>ORF62 </a:t>
            </a:r>
            <a:r>
              <a:rPr lang="he-IL" dirty="0"/>
              <a:t>  המבדילים בין זן חיסון לזן בר של נגיף האבעבועות (</a:t>
            </a:r>
            <a:r>
              <a:rPr lang="en-US" dirty="0"/>
              <a:t>VZV</a:t>
            </a:r>
            <a:r>
              <a:rPr lang="he-IL" dirty="0"/>
              <a:t>) .</a:t>
            </a:r>
            <a:endParaRPr lang="en-US" dirty="0"/>
          </a:p>
          <a:p>
            <a:pPr lvl="0">
              <a:buNone/>
            </a:pPr>
            <a:r>
              <a:rPr lang="he-IL" dirty="0"/>
              <a:t>2. אפיון דגימות קליניות חיוביות שמקורן   מאזורי גוף שונים לצורך תיקוף  השיטה .</a:t>
            </a:r>
            <a:endParaRPr lang="en-US" dirty="0"/>
          </a:p>
          <a:p>
            <a:pPr lvl="0">
              <a:buNone/>
            </a:pPr>
            <a:r>
              <a:rPr lang="he-IL" dirty="0"/>
              <a:t>3. אפיון דגימות </a:t>
            </a:r>
            <a:r>
              <a:rPr lang="he-IL" dirty="0" smtClean="0"/>
              <a:t>חיוביות ל-</a:t>
            </a:r>
            <a:r>
              <a:rPr lang="en-US" smtClean="0"/>
              <a:t>VZV</a:t>
            </a:r>
            <a:r>
              <a:rPr lang="he-IL" smtClean="0"/>
              <a:t> </a:t>
            </a:r>
            <a:r>
              <a:rPr lang="he-IL" dirty="0"/>
              <a:t>אותן התבקשנו </a:t>
            </a:r>
            <a:r>
              <a:rPr lang="he-IL" dirty="0" smtClean="0"/>
              <a:t>לזהות כמשתייכות </a:t>
            </a:r>
            <a:r>
              <a:rPr lang="he-IL" dirty="0"/>
              <a:t>ל</a:t>
            </a:r>
            <a:r>
              <a:rPr lang="he-IL" dirty="0" smtClean="0"/>
              <a:t>זן </a:t>
            </a:r>
            <a:r>
              <a:rPr lang="he-IL" dirty="0"/>
              <a:t>בר </a:t>
            </a:r>
            <a:r>
              <a:rPr lang="he-IL"/>
              <a:t>או </a:t>
            </a:r>
            <a:r>
              <a:rPr lang="he-IL" smtClean="0"/>
              <a:t>לזן </a:t>
            </a:r>
            <a:r>
              <a:rPr lang="he-IL" dirty="0"/>
              <a:t>חיסון . </a:t>
            </a:r>
            <a:endParaRPr lang="en-US" dirty="0"/>
          </a:p>
          <a:p>
            <a:endParaRPr lang="he-I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4000" dirty="0"/>
              <a:t>הרכב הדגימות לצורך בדיקת המערכת  </a:t>
            </a:r>
          </a:p>
        </p:txBody>
      </p:sp>
      <p:sp>
        <p:nvSpPr>
          <p:cNvPr id="3" name="מציין מיקום תוכן 2"/>
          <p:cNvSpPr>
            <a:spLocks noGrp="1"/>
          </p:cNvSpPr>
          <p:nvPr>
            <p:ph sz="quarter" idx="1"/>
          </p:nvPr>
        </p:nvSpPr>
        <p:spPr/>
        <p:txBody>
          <a:bodyPr>
            <a:normAutofit lnSpcReduction="10000"/>
          </a:bodyPr>
          <a:lstStyle/>
          <a:p>
            <a:r>
              <a:rPr lang="he-IL" dirty="0"/>
              <a:t>סוג הדגימות בהן השתמשנו  לצורך הקמת מערכת הניסוי היו </a:t>
            </a:r>
            <a:r>
              <a:rPr lang="he-IL" dirty="0" smtClean="0"/>
              <a:t>:</a:t>
            </a:r>
            <a:r>
              <a:rPr lang="en-US" dirty="0" smtClean="0"/>
              <a:t/>
            </a:r>
            <a:br>
              <a:rPr lang="en-US" dirty="0" smtClean="0"/>
            </a:br>
            <a:endParaRPr lang="en-US" dirty="0"/>
          </a:p>
          <a:p>
            <a:pPr marL="457200" lvl="0" indent="-457200">
              <a:buAutoNum type="arabicPeriod"/>
            </a:pPr>
            <a:r>
              <a:rPr lang="he-IL" dirty="0" smtClean="0"/>
              <a:t>אצווה </a:t>
            </a:r>
            <a:r>
              <a:rPr lang="he-IL" dirty="0"/>
              <a:t>של זן חיסון מתוצרת חברת </a:t>
            </a:r>
            <a:r>
              <a:rPr lang="en-US" dirty="0"/>
              <a:t>GSK</a:t>
            </a:r>
            <a:r>
              <a:rPr lang="he-IL" dirty="0"/>
              <a:t> (תסומן כ-</a:t>
            </a:r>
            <a:r>
              <a:rPr lang="en-US" dirty="0"/>
              <a:t>GSK</a:t>
            </a:r>
            <a:r>
              <a:rPr lang="he-IL" dirty="0" smtClean="0"/>
              <a:t>).</a:t>
            </a:r>
          </a:p>
          <a:p>
            <a:pPr marL="457200" lvl="0" indent="-457200">
              <a:buNone/>
            </a:pPr>
            <a:endParaRPr lang="en-US" dirty="0"/>
          </a:p>
          <a:p>
            <a:pPr lvl="0">
              <a:buNone/>
            </a:pPr>
            <a:r>
              <a:rPr lang="he-IL" dirty="0"/>
              <a:t>2. תאים שהודבקו בזן חיסון (</a:t>
            </a:r>
            <a:r>
              <a:rPr lang="en-US" dirty="0"/>
              <a:t>(Oka</a:t>
            </a:r>
            <a:r>
              <a:rPr lang="he-IL" dirty="0"/>
              <a:t>. (תסומן כ-</a:t>
            </a:r>
            <a:r>
              <a:rPr lang="en-US" dirty="0"/>
              <a:t>Oka</a:t>
            </a:r>
            <a:r>
              <a:rPr lang="he-IL" dirty="0" smtClean="0"/>
              <a:t>).</a:t>
            </a:r>
          </a:p>
          <a:p>
            <a:pPr lvl="0">
              <a:buNone/>
            </a:pPr>
            <a:endParaRPr lang="en-US" dirty="0"/>
          </a:p>
          <a:p>
            <a:pPr lvl="0">
              <a:buNone/>
            </a:pPr>
            <a:r>
              <a:rPr lang="he-IL" dirty="0"/>
              <a:t>3. דגימה קלינית שנמצאה חיובית ל-</a:t>
            </a:r>
            <a:r>
              <a:rPr lang="en-US" dirty="0"/>
              <a:t>VZV</a:t>
            </a:r>
            <a:r>
              <a:rPr lang="he-IL" dirty="0"/>
              <a:t> מפרט שלא חוסן . ומכאן שה-</a:t>
            </a:r>
            <a:r>
              <a:rPr lang="en-US" dirty="0"/>
              <a:t>DNA</a:t>
            </a:r>
            <a:r>
              <a:rPr lang="he-IL" dirty="0"/>
              <a:t> שבודד מדגימה קלינית זו מייצג נגיף  זן הבר. (תסומן כ-5005</a:t>
            </a:r>
            <a:r>
              <a:rPr lang="en-US" dirty="0"/>
              <a:t>WT</a:t>
            </a:r>
            <a:r>
              <a:rPr lang="he-IL" dirty="0"/>
              <a:t> </a:t>
            </a:r>
            <a:r>
              <a:rPr lang="he-IL" dirty="0" smtClean="0"/>
              <a:t>)</a:t>
            </a:r>
          </a:p>
          <a:p>
            <a:pPr lvl="0">
              <a:buNone/>
            </a:pPr>
            <a:endParaRPr lang="en-US" dirty="0"/>
          </a:p>
          <a:p>
            <a:pPr lvl="0">
              <a:buNone/>
            </a:pPr>
            <a:r>
              <a:rPr lang="he-IL" dirty="0"/>
              <a:t>4. דגימה קלינית  נוספת שנמצאה חיובית  ל-</a:t>
            </a:r>
            <a:r>
              <a:rPr lang="en-US" dirty="0"/>
              <a:t>VZV </a:t>
            </a:r>
            <a:r>
              <a:rPr lang="he-IL" dirty="0" smtClean="0"/>
              <a:t> מפרט  </a:t>
            </a:r>
            <a:r>
              <a:rPr lang="he-IL" dirty="0"/>
              <a:t>שלא חוסן  ועל כן מייצגת זן בר ( תסומן כ-</a:t>
            </a:r>
            <a:r>
              <a:rPr lang="en-US" i="1" dirty="0"/>
              <a:t>WT3465</a:t>
            </a:r>
            <a:r>
              <a:rPr lang="he-IL" dirty="0"/>
              <a:t>)</a:t>
            </a:r>
          </a:p>
        </p:txBody>
      </p:sp>
    </p:spTree>
    <p:extLst>
      <p:ext uri="{BB962C8B-B14F-4D97-AF65-F5344CB8AC3E}">
        <p14:creationId xmlns:p14="http://schemas.microsoft.com/office/powerpoint/2010/main" xmlns="" val="2620811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4000" dirty="0"/>
              <a:t>תוצאות </a:t>
            </a:r>
          </a:p>
        </p:txBody>
      </p:sp>
      <p:sp>
        <p:nvSpPr>
          <p:cNvPr id="3" name="מציין מיקום תוכן 2"/>
          <p:cNvSpPr>
            <a:spLocks noGrp="1"/>
          </p:cNvSpPr>
          <p:nvPr>
            <p:ph sz="quarter" idx="1"/>
          </p:nvPr>
        </p:nvSpPr>
        <p:spPr/>
        <p:txBody>
          <a:bodyPr/>
          <a:lstStyle/>
          <a:p>
            <a:r>
              <a:rPr lang="he-IL" dirty="0"/>
              <a:t>שימוש </a:t>
            </a:r>
            <a:r>
              <a:rPr lang="he-IL" dirty="0" err="1"/>
              <a:t>בפרימרים</a:t>
            </a:r>
            <a:r>
              <a:rPr lang="he-IL" dirty="0"/>
              <a:t> שנבחרו מאפשר קבלת תוצר </a:t>
            </a:r>
            <a:r>
              <a:rPr lang="en-US" dirty="0"/>
              <a:t>PCR</a:t>
            </a:r>
            <a:r>
              <a:rPr lang="he-IL" dirty="0"/>
              <a:t> יחיד בגודל מתאים עבור שני אתרי </a:t>
            </a:r>
            <a:r>
              <a:rPr lang="en-US" dirty="0"/>
              <a:t>SNP’s</a:t>
            </a:r>
          </a:p>
          <a:p>
            <a:pPr>
              <a:buNone/>
            </a:pPr>
            <a:endParaRPr lang="he-IL" dirty="0"/>
          </a:p>
        </p:txBody>
      </p:sp>
      <p:pic>
        <p:nvPicPr>
          <p:cNvPr id="4" name="Picture 9"/>
          <p:cNvPicPr/>
          <p:nvPr/>
        </p:nvPicPr>
        <p:blipFill rotWithShape="1">
          <a:blip r:embed="rId2">
            <a:extLst>
              <a:ext uri="{28A0092B-C50C-407E-A947-70E740481C1C}">
                <a14:useLocalDpi xmlns:a14="http://schemas.microsoft.com/office/drawing/2010/main" xmlns="" val="0"/>
              </a:ext>
            </a:extLst>
          </a:blip>
          <a:srcRect l="23837" t="50339" r="38420" b="39051"/>
          <a:stretch/>
        </p:blipFill>
        <p:spPr bwMode="auto">
          <a:xfrm>
            <a:off x="642910" y="3071810"/>
            <a:ext cx="7143800" cy="2000264"/>
          </a:xfrm>
          <a:prstGeom prst="rect">
            <a:avLst/>
          </a:prstGeom>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25203640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4346" y="0"/>
            <a:ext cx="9915872" cy="500058"/>
          </a:xfrm>
        </p:spPr>
        <p:txBody>
          <a:bodyPr>
            <a:normAutofit/>
          </a:bodyPr>
          <a:lstStyle/>
          <a:p>
            <a:pPr algn="ctr"/>
            <a:r>
              <a:rPr lang="he-IL" sz="2400" dirty="0"/>
              <a:t>רצוף דגימות המייצגות זן פראי וזן חיסון :עמדה 106262 </a:t>
            </a:r>
          </a:p>
        </p:txBody>
      </p:sp>
      <p:pic>
        <p:nvPicPr>
          <p:cNvPr id="4" name="מציין מיקום תוכן 3"/>
          <p:cNvPicPr>
            <a:picLocks noGrp="1"/>
          </p:cNvPicPr>
          <p:nvPr>
            <p:ph sz="quarter" idx="1"/>
          </p:nvPr>
        </p:nvPicPr>
        <p:blipFill>
          <a:blip r:embed="rId2">
            <a:extLst>
              <a:ext uri="{28A0092B-C50C-407E-A947-70E740481C1C}">
                <a14:useLocalDpi xmlns:a14="http://schemas.microsoft.com/office/drawing/2010/main" xmlns="" val="0"/>
              </a:ext>
            </a:extLst>
          </a:blip>
          <a:srcRect b="14583"/>
          <a:stretch>
            <a:fillRect/>
          </a:stretch>
        </p:blipFill>
        <p:spPr>
          <a:xfrm>
            <a:off x="0" y="571480"/>
            <a:ext cx="8715404" cy="4039866"/>
          </a:xfrm>
          <a:prstGeom prst="rect">
            <a:avLst/>
          </a:prstGeom>
        </p:spPr>
      </p:pic>
      <p:sp>
        <p:nvSpPr>
          <p:cNvPr id="5" name="TextBox 4"/>
          <p:cNvSpPr txBox="1"/>
          <p:nvPr/>
        </p:nvSpPr>
        <p:spPr>
          <a:xfrm>
            <a:off x="714348" y="4643446"/>
            <a:ext cx="7358114" cy="1477328"/>
          </a:xfrm>
          <a:prstGeom prst="rect">
            <a:avLst/>
          </a:prstGeom>
          <a:noFill/>
        </p:spPr>
        <p:txBody>
          <a:bodyPr wrap="square" rtlCol="1">
            <a:spAutoFit/>
          </a:bodyPr>
          <a:lstStyle/>
          <a:p>
            <a:r>
              <a:rPr lang="he-IL" dirty="0"/>
              <a:t>קביעת הרצף בעמדה  106262 .</a:t>
            </a:r>
          </a:p>
          <a:p>
            <a:r>
              <a:rPr lang="en-US" dirty="0"/>
              <a:t>DNA</a:t>
            </a:r>
            <a:r>
              <a:rPr lang="he-IL" dirty="0"/>
              <a:t> המייצג זן בר </a:t>
            </a:r>
            <a:r>
              <a:rPr lang="he-IL" sz="1400" dirty="0"/>
              <a:t>(</a:t>
            </a:r>
            <a:r>
              <a:rPr lang="en-US" sz="1400" dirty="0"/>
              <a:t>WT5005,</a:t>
            </a:r>
            <a:r>
              <a:rPr lang="en-US" sz="1400" i="1" dirty="0"/>
              <a:t> WT3465</a:t>
            </a:r>
            <a:r>
              <a:rPr lang="he-IL" sz="1400" dirty="0"/>
              <a:t>)</a:t>
            </a:r>
            <a:r>
              <a:rPr lang="he-IL" dirty="0"/>
              <a:t> </a:t>
            </a:r>
            <a:r>
              <a:rPr lang="he-IL" i="1" dirty="0"/>
              <a:t>מוצג ב-4 שורות עליונות</a:t>
            </a:r>
          </a:p>
          <a:p>
            <a:r>
              <a:rPr lang="he-IL" dirty="0"/>
              <a:t> </a:t>
            </a:r>
            <a:r>
              <a:rPr lang="en-US" dirty="0"/>
              <a:t>DNA</a:t>
            </a:r>
            <a:r>
              <a:rPr lang="he-IL" dirty="0"/>
              <a:t> המייצג זן חיסון </a:t>
            </a:r>
            <a:r>
              <a:rPr lang="en-US" sz="1200" dirty="0"/>
              <a:t>GSK,OKA</a:t>
            </a:r>
            <a:r>
              <a:rPr lang="he-IL" sz="1200" dirty="0"/>
              <a:t>) </a:t>
            </a:r>
            <a:r>
              <a:rPr lang="he-IL" i="1" dirty="0"/>
              <a:t>מוצג ב-4 שורות תחתונות </a:t>
            </a:r>
          </a:p>
          <a:p>
            <a:r>
              <a:rPr lang="he-IL" dirty="0" err="1"/>
              <a:t>מוטצית</a:t>
            </a:r>
            <a:r>
              <a:rPr lang="he-IL" dirty="0"/>
              <a:t> ההחלפה  </a:t>
            </a:r>
            <a:r>
              <a:rPr lang="en-US" dirty="0"/>
              <a:t>T</a:t>
            </a:r>
            <a:r>
              <a:rPr lang="he-IL" dirty="0"/>
              <a:t> -- &gt;</a:t>
            </a:r>
            <a:r>
              <a:rPr lang="en-US" dirty="0"/>
              <a:t>C</a:t>
            </a:r>
            <a:r>
              <a:rPr lang="he-IL" dirty="0"/>
              <a:t> מודגשת בשחור .</a:t>
            </a:r>
          </a:p>
          <a:p>
            <a:r>
              <a:rPr lang="he-IL" dirty="0"/>
              <a:t>ניתן לזהות בבירור נוכחות הבסיס </a:t>
            </a:r>
            <a:r>
              <a:rPr lang="en-US" dirty="0"/>
              <a:t>T</a:t>
            </a:r>
            <a:r>
              <a:rPr lang="he-IL" dirty="0"/>
              <a:t> בזן פראי לעומת הבסיס </a:t>
            </a:r>
            <a:r>
              <a:rPr lang="en-US" dirty="0"/>
              <a:t>C</a:t>
            </a:r>
            <a:r>
              <a:rPr lang="he-IL" dirty="0"/>
              <a:t> בזן החיסון  </a:t>
            </a:r>
          </a:p>
        </p:txBody>
      </p:sp>
    </p:spTree>
    <p:extLst>
      <p:ext uri="{BB962C8B-B14F-4D97-AF65-F5344CB8AC3E}">
        <p14:creationId xmlns:p14="http://schemas.microsoft.com/office/powerpoint/2010/main" xmlns="" val="21983218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52448" y="-571500"/>
            <a:ext cx="7467600" cy="1143000"/>
          </a:xfrm>
        </p:spPr>
        <p:txBody>
          <a:bodyPr>
            <a:normAutofit/>
          </a:bodyPr>
          <a:lstStyle/>
          <a:p>
            <a:pPr algn="ctr"/>
            <a:r>
              <a:rPr lang="he-IL" sz="2800" dirty="0"/>
              <a:t>רצוף דגימות המייצגות זן פראי וזן חיסון :עמדה108111</a:t>
            </a:r>
          </a:p>
        </p:txBody>
      </p:sp>
      <p:pic>
        <p:nvPicPr>
          <p:cNvPr id="3" name="מציין מיקום תוכן 3"/>
          <p:cNvPicPr>
            <a:picLocks/>
          </p:cNvPicPr>
          <p:nvPr/>
        </p:nvPicPr>
        <p:blipFill>
          <a:blip r:embed="rId2" cstate="print">
            <a:extLst>
              <a:ext uri="{28A0092B-C50C-407E-A947-70E740481C1C}">
                <a14:useLocalDpi xmlns:a14="http://schemas.microsoft.com/office/drawing/2010/main" xmlns="" val="0"/>
              </a:ext>
            </a:extLst>
          </a:blip>
          <a:srcRect b="12162"/>
          <a:stretch>
            <a:fillRect/>
          </a:stretch>
        </p:blipFill>
        <p:spPr>
          <a:xfrm>
            <a:off x="107504" y="666557"/>
            <a:ext cx="8712968" cy="3714776"/>
          </a:xfrm>
          <a:prstGeom prst="rect">
            <a:avLst/>
          </a:prstGeom>
        </p:spPr>
      </p:pic>
      <p:sp>
        <p:nvSpPr>
          <p:cNvPr id="4" name="TextBox 3"/>
          <p:cNvSpPr txBox="1"/>
          <p:nvPr/>
        </p:nvSpPr>
        <p:spPr>
          <a:xfrm>
            <a:off x="785786" y="4429132"/>
            <a:ext cx="7000924" cy="1200329"/>
          </a:xfrm>
          <a:prstGeom prst="rect">
            <a:avLst/>
          </a:prstGeom>
          <a:noFill/>
        </p:spPr>
        <p:txBody>
          <a:bodyPr wrap="square" rtlCol="1">
            <a:spAutoFit/>
          </a:bodyPr>
          <a:lstStyle/>
          <a:p>
            <a:r>
              <a:rPr lang="he-IL" dirty="0"/>
              <a:t>קביעת הרצף בעמדה  108111 </a:t>
            </a:r>
          </a:p>
          <a:p>
            <a:r>
              <a:rPr lang="en-US" dirty="0"/>
              <a:t>DNA</a:t>
            </a:r>
            <a:r>
              <a:rPr lang="he-IL" dirty="0"/>
              <a:t> המייצג זן בר </a:t>
            </a:r>
            <a:r>
              <a:rPr lang="he-IL" sz="1400" dirty="0"/>
              <a:t>(</a:t>
            </a:r>
            <a:r>
              <a:rPr lang="en-US" sz="1400" dirty="0"/>
              <a:t>WT5005,</a:t>
            </a:r>
            <a:r>
              <a:rPr lang="en-US" sz="1400" i="1" dirty="0"/>
              <a:t> WT3465</a:t>
            </a:r>
            <a:r>
              <a:rPr lang="he-IL" sz="1400" dirty="0"/>
              <a:t>)</a:t>
            </a:r>
            <a:r>
              <a:rPr lang="he-IL" i="1" dirty="0"/>
              <a:t>מוצג ב-4 שורות עליונות</a:t>
            </a:r>
          </a:p>
          <a:p>
            <a:r>
              <a:rPr lang="en-US" i="1" dirty="0"/>
              <a:t>DNA</a:t>
            </a:r>
            <a:r>
              <a:rPr lang="he-IL" i="1" dirty="0"/>
              <a:t> </a:t>
            </a:r>
            <a:r>
              <a:rPr lang="he-IL" dirty="0"/>
              <a:t>המייצג זן חיסון </a:t>
            </a:r>
            <a:r>
              <a:rPr lang="en-US" sz="1200" dirty="0"/>
              <a:t>GSK,OKA</a:t>
            </a:r>
            <a:r>
              <a:rPr lang="he-IL" sz="1200" dirty="0"/>
              <a:t>) </a:t>
            </a:r>
            <a:r>
              <a:rPr lang="he-IL" i="1" dirty="0"/>
              <a:t>מוצג ב-4 שורות תחתונות </a:t>
            </a:r>
          </a:p>
          <a:p>
            <a:r>
              <a:rPr lang="he-IL" dirty="0" err="1"/>
              <a:t>מוטצית</a:t>
            </a:r>
            <a:r>
              <a:rPr lang="he-IL" dirty="0"/>
              <a:t> ההחלפה  </a:t>
            </a:r>
            <a:r>
              <a:rPr lang="en-US" dirty="0"/>
              <a:t>T</a:t>
            </a:r>
            <a:r>
              <a:rPr lang="he-IL" dirty="0"/>
              <a:t> -- &gt;</a:t>
            </a:r>
            <a:r>
              <a:rPr lang="en-US" dirty="0"/>
              <a:t>C</a:t>
            </a:r>
            <a:r>
              <a:rPr lang="he-IL" dirty="0"/>
              <a:t> מודגשת בשחור .</a:t>
            </a:r>
          </a:p>
        </p:txBody>
      </p:sp>
    </p:spTree>
    <p:extLst>
      <p:ext uri="{BB962C8B-B14F-4D97-AF65-F5344CB8AC3E}">
        <p14:creationId xmlns:p14="http://schemas.microsoft.com/office/powerpoint/2010/main" xmlns="" val="30320541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368280"/>
          </a:xfrm>
        </p:spPr>
        <p:txBody>
          <a:bodyPr>
            <a:noAutofit/>
          </a:bodyPr>
          <a:lstStyle/>
          <a:p>
            <a:pPr algn="ctr"/>
            <a:r>
              <a:rPr lang="he-IL" sz="4000" dirty="0"/>
              <a:t>תוצאות-סכום ביניים</a:t>
            </a:r>
          </a:p>
        </p:txBody>
      </p:sp>
      <p:sp>
        <p:nvSpPr>
          <p:cNvPr id="3" name="מציין מיקום תוכן 2"/>
          <p:cNvSpPr>
            <a:spLocks noGrp="1"/>
          </p:cNvSpPr>
          <p:nvPr>
            <p:ph sz="quarter" idx="1"/>
          </p:nvPr>
        </p:nvSpPr>
        <p:spPr>
          <a:xfrm>
            <a:off x="457200" y="714356"/>
            <a:ext cx="7467600" cy="5759596"/>
          </a:xfrm>
        </p:spPr>
        <p:txBody>
          <a:bodyPr/>
          <a:lstStyle/>
          <a:p>
            <a:pPr marL="0" fontAlgn="t">
              <a:spcBef>
                <a:spcPts val="0"/>
              </a:spcBef>
              <a:buNone/>
            </a:pPr>
            <a:endParaRPr lang="he-IL" dirty="0">
              <a:latin typeface="Arial" panose="020B0604020202020204" pitchFamily="34" charset="0"/>
            </a:endParaRPr>
          </a:p>
          <a:p>
            <a:pPr marL="0" fontAlgn="t">
              <a:spcBef>
                <a:spcPts val="0"/>
              </a:spcBef>
              <a:buNone/>
            </a:pPr>
            <a:r>
              <a:rPr lang="he-IL" b="1" dirty="0" smtClean="0">
                <a:solidFill>
                  <a:srgbClr val="FFFFFF"/>
                </a:solidFill>
                <a:latin typeface="Century Schoolbook" panose="02040604050505020304" pitchFamily="18" charset="0"/>
              </a:rPr>
              <a:t>ן </a:t>
            </a:r>
            <a:r>
              <a:rPr lang="he-IL" b="1" dirty="0">
                <a:solidFill>
                  <a:srgbClr val="FFFFFF"/>
                </a:solidFill>
                <a:latin typeface="Century Schoolbook" panose="02040604050505020304" pitchFamily="18" charset="0"/>
              </a:rPr>
              <a:t>חיסון </a:t>
            </a:r>
            <a:r>
              <a:rPr lang="en-US" b="1" dirty="0" smtClean="0">
                <a:solidFill>
                  <a:srgbClr val="FFFFFF"/>
                </a:solidFill>
                <a:latin typeface="Century Schoolbook" panose="02040604050505020304" pitchFamily="18" charset="0"/>
              </a:rPr>
              <a:t>C</a:t>
            </a:r>
            <a:endParaRPr lang="he-IL" dirty="0">
              <a:latin typeface="Arial" panose="020B0604020202020204" pitchFamily="34" charset="0"/>
            </a:endParaRPr>
          </a:p>
          <a:p>
            <a:pPr>
              <a:buNone/>
            </a:pPr>
            <a:endParaRPr lang="he-IL" dirty="0"/>
          </a:p>
        </p:txBody>
      </p:sp>
      <p:graphicFrame>
        <p:nvGraphicFramePr>
          <p:cNvPr id="6" name="טבלה 5"/>
          <p:cNvGraphicFramePr>
            <a:graphicFrameLocks noGrp="1"/>
          </p:cNvGraphicFramePr>
          <p:nvPr>
            <p:extLst>
              <p:ext uri="{D42A27DB-BD31-4B8C-83A1-F6EECF244321}">
                <p14:modId xmlns:p14="http://schemas.microsoft.com/office/powerpoint/2010/main" xmlns="" val="253013152"/>
              </p:ext>
            </p:extLst>
          </p:nvPr>
        </p:nvGraphicFramePr>
        <p:xfrm>
          <a:off x="1357290" y="857232"/>
          <a:ext cx="6048672" cy="2926080"/>
        </p:xfrm>
        <a:graphic>
          <a:graphicData uri="http://schemas.openxmlformats.org/drawingml/2006/table">
            <a:tbl>
              <a:tblPr rtl="1" firstRow="1" bandRow="1">
                <a:tableStyleId>{5C22544A-7EE6-4342-B048-85BDC9FD1C3A}</a:tableStyleId>
              </a:tblPr>
              <a:tblGrid>
                <a:gridCol w="1571983">
                  <a:extLst>
                    <a:ext uri="{9D8B030D-6E8A-4147-A177-3AD203B41FA5}">
                      <a16:colId xmlns:a16="http://schemas.microsoft.com/office/drawing/2014/main" xmlns="" val="20000"/>
                    </a:ext>
                  </a:extLst>
                </a:gridCol>
                <a:gridCol w="1571983">
                  <a:extLst>
                    <a:ext uri="{9D8B030D-6E8A-4147-A177-3AD203B41FA5}">
                      <a16:colId xmlns:a16="http://schemas.microsoft.com/office/drawing/2014/main" xmlns="" val="20001"/>
                    </a:ext>
                  </a:extLst>
                </a:gridCol>
                <a:gridCol w="1571983">
                  <a:extLst>
                    <a:ext uri="{9D8B030D-6E8A-4147-A177-3AD203B41FA5}">
                      <a16:colId xmlns:a16="http://schemas.microsoft.com/office/drawing/2014/main" xmlns="" val="20002"/>
                    </a:ext>
                  </a:extLst>
                </a:gridCol>
                <a:gridCol w="1332723">
                  <a:extLst>
                    <a:ext uri="{9D8B030D-6E8A-4147-A177-3AD203B41FA5}">
                      <a16:colId xmlns:a16="http://schemas.microsoft.com/office/drawing/2014/main" xmlns="" val="20003"/>
                    </a:ext>
                  </a:extLst>
                </a:gridCol>
              </a:tblGrid>
              <a:tr h="1153223">
                <a:tc>
                  <a:txBody>
                    <a:bodyPr/>
                    <a:lstStyle/>
                    <a:p>
                      <a:pPr algn="ctr" rtl="1"/>
                      <a:r>
                        <a:rPr lang="he-IL" dirty="0"/>
                        <a:t>שם דגימה</a:t>
                      </a:r>
                    </a:p>
                  </a:txBody>
                  <a:tcPr anchor="ctr"/>
                </a:tc>
                <a:tc>
                  <a:txBody>
                    <a:bodyPr/>
                    <a:lstStyle/>
                    <a:p>
                      <a:pPr algn="ctr" rtl="1"/>
                      <a:r>
                        <a:rPr lang="he-IL" dirty="0"/>
                        <a:t>מאפיין</a:t>
                      </a:r>
                    </a:p>
                  </a:txBody>
                  <a:tcPr anchor="ctr"/>
                </a:tc>
                <a:tc>
                  <a:txBody>
                    <a:bodyPr/>
                    <a:lstStyle/>
                    <a:p>
                      <a:pPr algn="ctr" rtl="1"/>
                      <a:r>
                        <a:rPr lang="he-IL" dirty="0"/>
                        <a:t>תוצאה לאחר ריצוף </a:t>
                      </a:r>
                      <a:r>
                        <a:rPr lang="en-US" dirty="0" err="1"/>
                        <a:t>Snp</a:t>
                      </a:r>
                      <a:r>
                        <a:rPr lang="en-US" baseline="0" dirty="0"/>
                        <a:t> </a:t>
                      </a:r>
                      <a:r>
                        <a:rPr lang="he-IL" baseline="0" dirty="0"/>
                        <a:t> 106262</a:t>
                      </a:r>
                      <a:endParaRPr lang="he-IL"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dirty="0"/>
                        <a:t>תוצאה לאחר ריצוף </a:t>
                      </a:r>
                      <a:r>
                        <a:rPr lang="en-US" dirty="0" err="1"/>
                        <a:t>Snp</a:t>
                      </a:r>
                      <a:r>
                        <a:rPr lang="en-US" baseline="0" dirty="0"/>
                        <a:t> </a:t>
                      </a:r>
                      <a:r>
                        <a:rPr lang="he-IL" baseline="0" dirty="0"/>
                        <a:t> 108111</a:t>
                      </a:r>
                      <a:endParaRPr lang="he-IL" dirty="0"/>
                    </a:p>
                    <a:p>
                      <a:pPr rtl="1"/>
                      <a:endParaRPr lang="he-IL" dirty="0"/>
                    </a:p>
                  </a:txBody>
                  <a:tcPr/>
                </a:tc>
                <a:extLst>
                  <a:ext uri="{0D108BD9-81ED-4DB2-BD59-A6C34878D82A}">
                    <a16:rowId xmlns:a16="http://schemas.microsoft.com/office/drawing/2014/main" xmlns="" val="10000"/>
                  </a:ext>
                </a:extLst>
              </a:tr>
              <a:tr h="359766">
                <a:tc>
                  <a:txBody>
                    <a:bodyPr/>
                    <a:lstStyle/>
                    <a:p>
                      <a:pPr rtl="1"/>
                      <a:r>
                        <a:rPr lang="en-US" dirty="0" smtClean="0"/>
                        <a:t>GSK</a:t>
                      </a:r>
                      <a:endParaRPr lang="he-IL" dirty="0"/>
                    </a:p>
                  </a:txBody>
                  <a:tcPr/>
                </a:tc>
                <a:tc>
                  <a:txBody>
                    <a:bodyPr/>
                    <a:lstStyle/>
                    <a:p>
                      <a:pPr rtl="1"/>
                      <a:r>
                        <a:rPr lang="he-IL" dirty="0" smtClean="0"/>
                        <a:t>זן</a:t>
                      </a:r>
                      <a:r>
                        <a:rPr lang="he-IL" baseline="0" dirty="0" smtClean="0"/>
                        <a:t> חיסון</a:t>
                      </a:r>
                      <a:endParaRPr lang="he-IL" dirty="0"/>
                    </a:p>
                  </a:txBody>
                  <a:tcPr/>
                </a:tc>
                <a:tc>
                  <a:txBody>
                    <a:bodyPr/>
                    <a:lstStyle/>
                    <a:p>
                      <a:pPr rtl="1"/>
                      <a:r>
                        <a:rPr lang="en-US" dirty="0" smtClean="0"/>
                        <a:t>C</a:t>
                      </a:r>
                      <a:endParaRPr lang="he-IL" dirty="0"/>
                    </a:p>
                  </a:txBody>
                  <a:tcPr/>
                </a:tc>
                <a:tc>
                  <a:txBody>
                    <a:bodyPr/>
                    <a:lstStyle/>
                    <a:p>
                      <a:pPr rtl="1"/>
                      <a:r>
                        <a:rPr lang="en-US" dirty="0" smtClean="0"/>
                        <a:t>C</a:t>
                      </a:r>
                      <a:endParaRPr lang="he-IL" dirty="0"/>
                    </a:p>
                  </a:txBody>
                  <a:tcPr/>
                </a:tc>
                <a:extLst>
                  <a:ext uri="{0D108BD9-81ED-4DB2-BD59-A6C34878D82A}">
                    <a16:rowId xmlns:a16="http://schemas.microsoft.com/office/drawing/2014/main" xmlns="" val="10001"/>
                  </a:ext>
                </a:extLst>
              </a:tr>
              <a:tr h="359766">
                <a:tc>
                  <a:txBody>
                    <a:bodyPr/>
                    <a:lstStyle/>
                    <a:p>
                      <a:pPr rtl="1"/>
                      <a:r>
                        <a:rPr lang="en-US" dirty="0"/>
                        <a:t>OKA</a:t>
                      </a:r>
                      <a:endParaRPr lang="he-IL" dirty="0"/>
                    </a:p>
                  </a:txBody>
                  <a:tcPr/>
                </a:tc>
                <a:tc>
                  <a:txBody>
                    <a:bodyPr/>
                    <a:lstStyle/>
                    <a:p>
                      <a:pPr rtl="1"/>
                      <a:r>
                        <a:rPr lang="he-IL" dirty="0"/>
                        <a:t>זן חיסון </a:t>
                      </a:r>
                    </a:p>
                  </a:txBody>
                  <a:tcPr/>
                </a:tc>
                <a:tc>
                  <a:txBody>
                    <a:bodyPr/>
                    <a:lstStyle/>
                    <a:p>
                      <a:pPr rtl="1"/>
                      <a:r>
                        <a:rPr lang="en-US" dirty="0"/>
                        <a:t>C</a:t>
                      </a:r>
                      <a:endParaRPr lang="he-IL" dirty="0"/>
                    </a:p>
                  </a:txBody>
                  <a:tcPr/>
                </a:tc>
                <a:tc>
                  <a:txBody>
                    <a:bodyPr/>
                    <a:lstStyle/>
                    <a:p>
                      <a:pPr rtl="1"/>
                      <a:r>
                        <a:rPr lang="en-US" dirty="0"/>
                        <a:t>C</a:t>
                      </a:r>
                      <a:endParaRPr lang="he-IL" dirty="0"/>
                    </a:p>
                  </a:txBody>
                  <a:tcPr/>
                </a:tc>
                <a:extLst>
                  <a:ext uri="{0D108BD9-81ED-4DB2-BD59-A6C34878D82A}">
                    <a16:rowId xmlns:a16="http://schemas.microsoft.com/office/drawing/2014/main" xmlns="" val="10002"/>
                  </a:ext>
                </a:extLst>
              </a:tr>
              <a:tr h="359766">
                <a:tc>
                  <a:txBody>
                    <a:bodyPr/>
                    <a:lstStyle/>
                    <a:p>
                      <a:pPr rtl="1"/>
                      <a:r>
                        <a:rPr kumimoji="0" lang="en-US" sz="1800" kern="1200" dirty="0">
                          <a:solidFill>
                            <a:schemeClr val="dk1"/>
                          </a:solidFill>
                          <a:latin typeface="+mn-lt"/>
                          <a:ea typeface="+mn-ea"/>
                          <a:cs typeface="+mn-cs"/>
                        </a:rPr>
                        <a:t>WT5005</a:t>
                      </a:r>
                      <a:endParaRPr lang="he-IL" dirty="0"/>
                    </a:p>
                  </a:txBody>
                  <a:tcPr/>
                </a:tc>
                <a:tc>
                  <a:txBody>
                    <a:bodyPr/>
                    <a:lstStyle/>
                    <a:p>
                      <a:pPr rtl="1"/>
                      <a:r>
                        <a:rPr lang="he-IL" dirty="0"/>
                        <a:t>זן בר </a:t>
                      </a:r>
                    </a:p>
                  </a:txBody>
                  <a:tcPr/>
                </a:tc>
                <a:tc>
                  <a:txBody>
                    <a:bodyPr/>
                    <a:lstStyle/>
                    <a:p>
                      <a:pPr rtl="1"/>
                      <a:r>
                        <a:rPr lang="en-US" dirty="0"/>
                        <a:t>T</a:t>
                      </a:r>
                      <a:endParaRPr lang="he-IL" dirty="0"/>
                    </a:p>
                  </a:txBody>
                  <a:tcPr/>
                </a:tc>
                <a:tc>
                  <a:txBody>
                    <a:bodyPr/>
                    <a:lstStyle/>
                    <a:p>
                      <a:pPr rtl="1"/>
                      <a:r>
                        <a:rPr lang="en-US" dirty="0"/>
                        <a:t>T</a:t>
                      </a:r>
                      <a:endParaRPr lang="he-IL" dirty="0"/>
                    </a:p>
                  </a:txBody>
                  <a:tcPr/>
                </a:tc>
                <a:extLst>
                  <a:ext uri="{0D108BD9-81ED-4DB2-BD59-A6C34878D82A}">
                    <a16:rowId xmlns:a16="http://schemas.microsoft.com/office/drawing/2014/main" xmlns="" val="10003"/>
                  </a:ext>
                </a:extLst>
              </a:tr>
              <a:tr h="359766">
                <a:tc>
                  <a:txBody>
                    <a:bodyPr/>
                    <a:lstStyle/>
                    <a:p>
                      <a:pPr rtl="1"/>
                      <a:r>
                        <a:rPr kumimoji="0" lang="en-US" sz="1800" kern="1200" dirty="0">
                          <a:solidFill>
                            <a:schemeClr val="dk1"/>
                          </a:solidFill>
                          <a:latin typeface="+mn-lt"/>
                          <a:ea typeface="+mn-ea"/>
                          <a:cs typeface="+mn-cs"/>
                        </a:rPr>
                        <a:t>WT3465</a:t>
                      </a:r>
                      <a:endParaRPr lang="he-IL" dirty="0"/>
                    </a:p>
                  </a:txBody>
                  <a:tcPr/>
                </a:tc>
                <a:tc>
                  <a:txBody>
                    <a:bodyPr/>
                    <a:lstStyle/>
                    <a:p>
                      <a:pPr rtl="1"/>
                      <a:r>
                        <a:rPr lang="he-IL" dirty="0"/>
                        <a:t>זן בר </a:t>
                      </a:r>
                    </a:p>
                  </a:txBody>
                  <a:tcPr/>
                </a:tc>
                <a:tc>
                  <a:txBody>
                    <a:bodyPr/>
                    <a:lstStyle/>
                    <a:p>
                      <a:pPr rtl="1"/>
                      <a:r>
                        <a:rPr lang="en-US" dirty="0"/>
                        <a:t>T</a:t>
                      </a:r>
                      <a:endParaRPr lang="he-IL" dirty="0"/>
                    </a:p>
                  </a:txBody>
                  <a:tcPr/>
                </a:tc>
                <a:tc>
                  <a:txBody>
                    <a:bodyPr/>
                    <a:lstStyle/>
                    <a:p>
                      <a:pPr rtl="1"/>
                      <a:r>
                        <a:rPr lang="en-US" dirty="0"/>
                        <a:t>T</a:t>
                      </a:r>
                      <a:endParaRPr lang="he-IL" dirty="0"/>
                    </a:p>
                    <a:p>
                      <a:pPr rtl="1"/>
                      <a:endParaRPr lang="he-IL" dirty="0"/>
                    </a:p>
                  </a:txBody>
                  <a:tcPr/>
                </a:tc>
                <a:extLst>
                  <a:ext uri="{0D108BD9-81ED-4DB2-BD59-A6C34878D82A}">
                    <a16:rowId xmlns:a16="http://schemas.microsoft.com/office/drawing/2014/main" xmlns="" val="10004"/>
                  </a:ext>
                </a:extLst>
              </a:tr>
            </a:tbl>
          </a:graphicData>
        </a:graphic>
      </p:graphicFrame>
      <p:sp>
        <p:nvSpPr>
          <p:cNvPr id="4" name="מלבן 3"/>
          <p:cNvSpPr/>
          <p:nvPr/>
        </p:nvSpPr>
        <p:spPr>
          <a:xfrm>
            <a:off x="1619672" y="4246795"/>
            <a:ext cx="5796136" cy="2308324"/>
          </a:xfrm>
          <a:prstGeom prst="rect">
            <a:avLst/>
          </a:prstGeom>
        </p:spPr>
        <p:txBody>
          <a:bodyPr wrap="square">
            <a:spAutoFit/>
          </a:bodyPr>
          <a:lstStyle/>
          <a:p>
            <a:r>
              <a:rPr lang="he-IL" dirty="0"/>
              <a:t>מהתוצאות המוצגות לעיל עולה כי ניתן להבחין בבירור בשוני בעמדות 106262 ו-108111 בין זן חיסון לזן בר כאשר בזן חיסון בעמדות אלו נמצא הבסיס </a:t>
            </a:r>
            <a:r>
              <a:rPr lang="en-US" dirty="0"/>
              <a:t>C</a:t>
            </a:r>
            <a:r>
              <a:rPr lang="he-IL" dirty="0"/>
              <a:t> ואלו בזן בר נמצא הבסיס </a:t>
            </a:r>
            <a:r>
              <a:rPr lang="en-US" dirty="0"/>
              <a:t>T</a:t>
            </a:r>
            <a:r>
              <a:rPr lang="he-IL" dirty="0"/>
              <a:t>. כל הרצף מסביב לעמדות אלו, קטע של 500 בסיסים לערך ,זהה לחלוטין בין זן החיסון לזן הבר. תוצאות אלו מראות כי ניתן להשתמש בטכניקת הרצוף לצורך הערכת  נגיף כזן בר או כזן חיסון .לאור נתונים אלו הוחלט כי השיטה מאפשרת זיהוי ברור.</a:t>
            </a:r>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dirty="0"/>
              <a:t> </a:t>
            </a:r>
            <a:r>
              <a:rPr lang="he-IL" sz="4000" dirty="0"/>
              <a:t>תקוף בעזרת אפיון דגימות קליניות שונות לנוכחות זן בר או זן חיסון </a:t>
            </a:r>
          </a:p>
        </p:txBody>
      </p:sp>
      <p:sp>
        <p:nvSpPr>
          <p:cNvPr id="3" name="מציין מיקום תוכן 2"/>
          <p:cNvSpPr>
            <a:spLocks noGrp="1"/>
          </p:cNvSpPr>
          <p:nvPr>
            <p:ph sz="quarter" idx="1"/>
          </p:nvPr>
        </p:nvSpPr>
        <p:spPr/>
        <p:txBody>
          <a:bodyPr/>
          <a:lstStyle/>
          <a:p>
            <a:r>
              <a:rPr lang="he-IL" dirty="0"/>
              <a:t>תקוף שיטת הרצוף  בוצעה על ידי רצוף </a:t>
            </a:r>
            <a:r>
              <a:rPr lang="en-US" dirty="0"/>
              <a:t>DNA</a:t>
            </a:r>
            <a:r>
              <a:rPr lang="he-IL" dirty="0"/>
              <a:t> שהופק מ-14 דגימות קליניות שונות שאובחנו חיוביות לנגיף </a:t>
            </a:r>
            <a:r>
              <a:rPr lang="en-US" dirty="0"/>
              <a:t>VZV </a:t>
            </a:r>
            <a:r>
              <a:rPr lang="he-IL" dirty="0" smtClean="0"/>
              <a:t> והמייצגות </a:t>
            </a:r>
            <a:r>
              <a:rPr lang="he-IL" dirty="0"/>
              <a:t>כמויות שונות של עותקי נגיף כפי שמשתקף  בערכי</a:t>
            </a:r>
            <a:r>
              <a:rPr lang="en-US" dirty="0"/>
              <a:t>ct –cycle threshold </a:t>
            </a:r>
            <a:r>
              <a:rPr lang="he-IL" dirty="0"/>
              <a:t>. הקריטריונים לבחירת הדגימות היו כלהלן :</a:t>
            </a:r>
          </a:p>
          <a:p>
            <a:pPr>
              <a:buNone/>
            </a:pPr>
            <a:r>
              <a:rPr lang="he-IL" dirty="0"/>
              <a:t>1. הדגימות אומתו כחיוביות עבור </a:t>
            </a:r>
            <a:r>
              <a:rPr lang="en-US" dirty="0"/>
              <a:t>VZV</a:t>
            </a:r>
            <a:r>
              <a:rPr lang="he-IL" dirty="0"/>
              <a:t> ומייצגות  ערכי </a:t>
            </a:r>
            <a:r>
              <a:rPr lang="en-US" dirty="0"/>
              <a:t>ct</a:t>
            </a:r>
            <a:r>
              <a:rPr lang="he-IL" dirty="0"/>
              <a:t> נמוכים וגבוהים. </a:t>
            </a:r>
            <a:endParaRPr lang="en-US" dirty="0"/>
          </a:p>
          <a:p>
            <a:pPr>
              <a:buNone/>
            </a:pPr>
            <a:r>
              <a:rPr lang="he-IL" dirty="0"/>
              <a:t>2. הדגימות נלקחו מפרטים אשר נולדו  לאחר שנת 2008 ועל כן חוסנו, תיאורטית ,לפחות במנה אחת מתוך שתי מנות החיסון הנדרשות על פי פרוטוקול משרד הבריאות. נלקחו דגימות הן מפרטים בעלי מערכת חיסונית מוחלשת והן מפרטים בעלי מערכת חיסונית תקינה. </a:t>
            </a:r>
          </a:p>
          <a:p>
            <a:pPr>
              <a:buNone/>
            </a:pPr>
            <a:r>
              <a:rPr lang="he-IL" dirty="0"/>
              <a:t>. </a:t>
            </a:r>
            <a:endParaRPr lang="en-US" dirty="0"/>
          </a:p>
          <a:p>
            <a:pPr>
              <a:buNone/>
            </a:pPr>
            <a:endParaRPr lang="he-IL"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439718"/>
          </a:xfrm>
        </p:spPr>
        <p:txBody>
          <a:bodyPr>
            <a:normAutofit fontScale="90000"/>
          </a:bodyPr>
          <a:lstStyle/>
          <a:p>
            <a:pPr algn="ctr"/>
            <a:r>
              <a:rPr lang="he-IL" dirty="0"/>
              <a:t>הרכב וסוג דגימות לצרכי </a:t>
            </a:r>
            <a:r>
              <a:rPr lang="he-IL" dirty="0" smtClean="0"/>
              <a:t>תיקוף </a:t>
            </a:r>
            <a:endParaRPr lang="he-IL" dirty="0"/>
          </a:p>
        </p:txBody>
      </p:sp>
      <p:graphicFrame>
        <p:nvGraphicFramePr>
          <p:cNvPr id="4" name="טבלה 3"/>
          <p:cNvGraphicFramePr>
            <a:graphicFrameLocks noGrp="1"/>
          </p:cNvGraphicFramePr>
          <p:nvPr>
            <p:extLst>
              <p:ext uri="{D42A27DB-BD31-4B8C-83A1-F6EECF244321}">
                <p14:modId xmlns:p14="http://schemas.microsoft.com/office/powerpoint/2010/main" xmlns="" val="2998039140"/>
              </p:ext>
            </p:extLst>
          </p:nvPr>
        </p:nvGraphicFramePr>
        <p:xfrm>
          <a:off x="571473" y="1071546"/>
          <a:ext cx="7858179" cy="3383280"/>
        </p:xfrm>
        <a:graphic>
          <a:graphicData uri="http://schemas.openxmlformats.org/drawingml/2006/table">
            <a:tbl>
              <a:tblPr rtl="1" firstRow="1" bandRow="1">
                <a:tableStyleId>{5C22544A-7EE6-4342-B048-85BDC9FD1C3A}</a:tableStyleId>
              </a:tblPr>
              <a:tblGrid>
                <a:gridCol w="2243176">
                  <a:extLst>
                    <a:ext uri="{9D8B030D-6E8A-4147-A177-3AD203B41FA5}">
                      <a16:colId xmlns:a16="http://schemas.microsoft.com/office/drawing/2014/main" xmlns="" val="20000"/>
                    </a:ext>
                  </a:extLst>
                </a:gridCol>
                <a:gridCol w="1931485">
                  <a:extLst>
                    <a:ext uri="{9D8B030D-6E8A-4147-A177-3AD203B41FA5}">
                      <a16:colId xmlns:a16="http://schemas.microsoft.com/office/drawing/2014/main" xmlns="" val="20001"/>
                    </a:ext>
                  </a:extLst>
                </a:gridCol>
                <a:gridCol w="1933837">
                  <a:extLst>
                    <a:ext uri="{9D8B030D-6E8A-4147-A177-3AD203B41FA5}">
                      <a16:colId xmlns:a16="http://schemas.microsoft.com/office/drawing/2014/main" xmlns="" val="20002"/>
                    </a:ext>
                  </a:extLst>
                </a:gridCol>
                <a:gridCol w="1749681">
                  <a:extLst>
                    <a:ext uri="{9D8B030D-6E8A-4147-A177-3AD203B41FA5}">
                      <a16:colId xmlns:a16="http://schemas.microsoft.com/office/drawing/2014/main" xmlns="" val="20003"/>
                    </a:ext>
                  </a:extLst>
                </a:gridCol>
              </a:tblGrid>
              <a:tr h="140014">
                <a:tc>
                  <a:txBody>
                    <a:bodyPr/>
                    <a:lstStyle/>
                    <a:p>
                      <a:pPr algn="ctr" rtl="1"/>
                      <a:r>
                        <a:rPr lang="he-IL" dirty="0" smtClean="0"/>
                        <a:t>סוג דגימה</a:t>
                      </a:r>
                      <a:r>
                        <a:rPr lang="he-IL" baseline="0" dirty="0" smtClean="0"/>
                        <a:t> </a:t>
                      </a:r>
                      <a:endParaRPr lang="he-IL" dirty="0"/>
                    </a:p>
                  </a:txBody>
                  <a:tcPr/>
                </a:tc>
                <a:tc>
                  <a:txBody>
                    <a:bodyPr/>
                    <a:lstStyle/>
                    <a:p>
                      <a:pPr rtl="1"/>
                      <a:r>
                        <a:rPr lang="he-IL" sz="1800" dirty="0" smtClean="0"/>
                        <a:t>מאפיינים</a:t>
                      </a:r>
                      <a:r>
                        <a:rPr lang="he-IL" sz="1800" baseline="0" dirty="0" smtClean="0"/>
                        <a:t> דמוגרפיים </a:t>
                      </a:r>
                      <a:endParaRPr lang="he-IL" sz="1800" dirty="0"/>
                    </a:p>
                  </a:txBody>
                  <a:tcPr/>
                </a:tc>
                <a:tc>
                  <a:txBody>
                    <a:bodyPr/>
                    <a:lstStyle/>
                    <a:p>
                      <a:pPr rtl="1"/>
                      <a:r>
                        <a:rPr lang="he-IL" dirty="0" smtClean="0"/>
                        <a:t>מאפיינים </a:t>
                      </a:r>
                      <a:r>
                        <a:rPr lang="he-IL" dirty="0" err="1" smtClean="0"/>
                        <a:t>תחלואתיים</a:t>
                      </a:r>
                      <a:r>
                        <a:rPr lang="he-IL" dirty="0" smtClean="0"/>
                        <a:t> </a:t>
                      </a:r>
                      <a:endParaRPr lang="he-IL" dirty="0"/>
                    </a:p>
                  </a:txBody>
                  <a:tcPr/>
                </a:tc>
                <a:tc>
                  <a:txBody>
                    <a:bodyPr/>
                    <a:lstStyle/>
                    <a:p>
                      <a:pPr algn="ctr" rtl="1"/>
                      <a:r>
                        <a:rPr lang="he-IL" dirty="0" smtClean="0"/>
                        <a:t>טווח</a:t>
                      </a:r>
                      <a:r>
                        <a:rPr lang="he-IL" baseline="0" dirty="0" smtClean="0"/>
                        <a:t> ערכי </a:t>
                      </a:r>
                      <a:r>
                        <a:rPr lang="en-US" baseline="0" dirty="0" smtClean="0"/>
                        <a:t>Ct</a:t>
                      </a:r>
                      <a:endParaRPr lang="he-IL" dirty="0"/>
                    </a:p>
                  </a:txBody>
                  <a:tcPr/>
                </a:tc>
                <a:extLst>
                  <a:ext uri="{0D108BD9-81ED-4DB2-BD59-A6C34878D82A}">
                    <a16:rowId xmlns:a16="http://schemas.microsoft.com/office/drawing/2014/main" xmlns="" val="10000"/>
                  </a:ext>
                </a:extLst>
              </a:tr>
              <a:tr h="370840">
                <a:tc>
                  <a:txBody>
                    <a:bodyPr/>
                    <a:lstStyle/>
                    <a:p>
                      <a:pPr algn="ctr" rtl="1"/>
                      <a:r>
                        <a:rPr lang="he-IL" dirty="0" smtClean="0"/>
                        <a:t>משטח</a:t>
                      </a:r>
                      <a:r>
                        <a:rPr lang="he-IL" baseline="0" dirty="0" smtClean="0"/>
                        <a:t> מפצע/נוזל משלפוחית </a:t>
                      </a:r>
                      <a:endParaRPr lang="he-IL" dirty="0"/>
                    </a:p>
                  </a:txBody>
                  <a:tcPr/>
                </a:tc>
                <a:tc>
                  <a:txBody>
                    <a:bodyPr/>
                    <a:lstStyle/>
                    <a:p>
                      <a:pPr algn="ctr" rtl="1"/>
                      <a:r>
                        <a:rPr lang="he-IL" dirty="0" smtClean="0"/>
                        <a:t>הדגימות</a:t>
                      </a:r>
                      <a:r>
                        <a:rPr lang="he-IL" baseline="0" dirty="0" smtClean="0"/>
                        <a:t> נלקחו מילדים שנולדו בשנים 2007-2015</a:t>
                      </a:r>
                      <a:endParaRPr lang="he-IL" dirty="0"/>
                    </a:p>
                  </a:txBody>
                  <a:tcPr/>
                </a:tc>
                <a:tc>
                  <a:txBody>
                    <a:bodyPr/>
                    <a:lstStyle/>
                    <a:p>
                      <a:pPr algn="ctr" rtl="1"/>
                      <a:r>
                        <a:rPr lang="he-IL" dirty="0" smtClean="0"/>
                        <a:t>הדגימות נלקחו הן</a:t>
                      </a:r>
                      <a:r>
                        <a:rPr lang="he-IL" baseline="0" dirty="0" smtClean="0"/>
                        <a:t> מילדים בעלי מערכת חיסונית תקינה והן מילדים בעלי מערכת חיסונית מוחלשת</a:t>
                      </a:r>
                      <a:endParaRPr lang="he-IL" dirty="0"/>
                    </a:p>
                  </a:txBody>
                  <a:tcPr/>
                </a:tc>
                <a:tc>
                  <a:txBody>
                    <a:bodyPr/>
                    <a:lstStyle/>
                    <a:p>
                      <a:pPr algn="ctr" rtl="1"/>
                      <a:r>
                        <a:rPr lang="he-IL" dirty="0" smtClean="0"/>
                        <a:t>16.87-26</a:t>
                      </a:r>
                      <a:endParaRPr lang="he-IL" dirty="0"/>
                    </a:p>
                  </a:txBody>
                  <a:tcPr/>
                </a:tc>
                <a:extLst>
                  <a:ext uri="{0D108BD9-81ED-4DB2-BD59-A6C34878D82A}">
                    <a16:rowId xmlns:a16="http://schemas.microsoft.com/office/drawing/2014/main" xmlns="" val="10001"/>
                  </a:ext>
                </a:extLst>
              </a:tr>
              <a:tr h="370840">
                <a:tc>
                  <a:txBody>
                    <a:bodyPr/>
                    <a:lstStyle/>
                    <a:p>
                      <a:pPr algn="ctr" rtl="1"/>
                      <a:r>
                        <a:rPr lang="he-IL" dirty="0" smtClean="0"/>
                        <a:t>משטח מנוזל עמוד שדרה </a:t>
                      </a:r>
                      <a:endParaRPr lang="he-IL" dirty="0"/>
                    </a:p>
                  </a:txBody>
                  <a:tcPr/>
                </a:tc>
                <a:tc>
                  <a:txBody>
                    <a:bodyPr/>
                    <a:lstStyle/>
                    <a:p>
                      <a:pPr algn="ctr" rtl="1"/>
                      <a:r>
                        <a:rPr lang="he-IL" dirty="0" smtClean="0"/>
                        <a:t>הדגימות נלקחו מילדים שנולדו בשנים 2009-2015</a:t>
                      </a:r>
                      <a:endParaRPr lang="he-IL" dirty="0"/>
                    </a:p>
                  </a:txBody>
                  <a:tcPr/>
                </a:tc>
                <a:tc>
                  <a:txBody>
                    <a:bodyPr/>
                    <a:lstStyle/>
                    <a:p>
                      <a:pPr algn="ctr" rtl="1"/>
                      <a:r>
                        <a:rPr lang="he-IL" dirty="0" smtClean="0"/>
                        <a:t>הדגימות נלקחו מילדים בעלי מערכת חיסונית תקינה</a:t>
                      </a:r>
                      <a:endParaRPr lang="he-IL" dirty="0"/>
                    </a:p>
                  </a:txBody>
                  <a:tcPr/>
                </a:tc>
                <a:tc>
                  <a:txBody>
                    <a:bodyPr/>
                    <a:lstStyle/>
                    <a:p>
                      <a:pPr algn="ctr" rtl="1"/>
                      <a:r>
                        <a:rPr lang="he-IL" dirty="0" smtClean="0"/>
                        <a:t>29.06-35</a:t>
                      </a:r>
                      <a:endParaRPr lang="he-IL" dirty="0"/>
                    </a:p>
                  </a:txBody>
                  <a:tcPr/>
                </a:tc>
                <a:extLst>
                  <a:ext uri="{0D108BD9-81ED-4DB2-BD59-A6C34878D82A}">
                    <a16:rowId xmlns:a16="http://schemas.microsoft.com/office/drawing/2014/main" xmlns="" val="10002"/>
                  </a:ext>
                </a:extLst>
              </a:tr>
              <a:tr h="370840">
                <a:tc>
                  <a:txBody>
                    <a:bodyPr/>
                    <a:lstStyle/>
                    <a:p>
                      <a:pPr algn="ctr" rtl="1"/>
                      <a:r>
                        <a:rPr lang="he-IL" dirty="0" smtClean="0"/>
                        <a:t>משטח </a:t>
                      </a:r>
                      <a:r>
                        <a:rPr lang="he-IL" dirty="0" err="1" smtClean="0"/>
                        <a:t>וגינלי</a:t>
                      </a:r>
                      <a:endParaRPr lang="he-IL" dirty="0"/>
                    </a:p>
                  </a:txBody>
                  <a:tcPr/>
                </a:tc>
                <a:tc>
                  <a:txBody>
                    <a:bodyPr/>
                    <a:lstStyle/>
                    <a:p>
                      <a:pPr algn="ctr" rtl="1"/>
                      <a:r>
                        <a:rPr lang="he-IL" dirty="0" smtClean="0"/>
                        <a:t>הדגימה נלקחה</a:t>
                      </a:r>
                      <a:r>
                        <a:rPr lang="he-IL" baseline="0" dirty="0" smtClean="0"/>
                        <a:t> מילדה שנולדה בשנת 2009</a:t>
                      </a:r>
                      <a:endParaRPr lang="he-IL" dirty="0"/>
                    </a:p>
                  </a:txBody>
                  <a:tcPr/>
                </a:tc>
                <a:tc>
                  <a:txBody>
                    <a:bodyPr/>
                    <a:lstStyle/>
                    <a:p>
                      <a:pPr algn="ctr" rtl="1"/>
                      <a:r>
                        <a:rPr lang="he-IL" dirty="0" smtClean="0"/>
                        <a:t>הדגימה</a:t>
                      </a:r>
                      <a:r>
                        <a:rPr lang="he-IL" baseline="0" dirty="0" smtClean="0"/>
                        <a:t> נלקחה מילדה חולת סרטן </a:t>
                      </a:r>
                      <a:endParaRPr lang="he-IL" dirty="0"/>
                    </a:p>
                  </a:txBody>
                  <a:tcPr/>
                </a:tc>
                <a:tc>
                  <a:txBody>
                    <a:bodyPr/>
                    <a:lstStyle/>
                    <a:p>
                      <a:pPr algn="ctr" rtl="1"/>
                      <a:r>
                        <a:rPr lang="he-IL" dirty="0" smtClean="0">
                          <a:solidFill>
                            <a:schemeClr val="tx1"/>
                          </a:solidFill>
                        </a:rPr>
                        <a:t>28</a:t>
                      </a:r>
                      <a:endParaRPr lang="he-IL" dirty="0">
                        <a:solidFill>
                          <a:schemeClr val="tx1"/>
                        </a:solidFill>
                      </a:endParaRP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3863628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075240" cy="1143000"/>
          </a:xfrm>
        </p:spPr>
        <p:txBody>
          <a:bodyPr>
            <a:normAutofit/>
          </a:bodyPr>
          <a:lstStyle/>
          <a:p>
            <a:r>
              <a:rPr lang="he-IL" sz="2800" b="1" dirty="0"/>
              <a:t>מבנה נגיף –צלום במיקרוסקופ אלקטרונים מול איור </a:t>
            </a:r>
            <a:r>
              <a:rPr lang="he-IL" sz="2800" b="1" dirty="0" smtClean="0"/>
              <a:t>סכמתי </a:t>
            </a:r>
            <a:endParaRPr lang="he-IL" sz="2800" b="1" dirty="0"/>
          </a:p>
        </p:txBody>
      </p:sp>
      <p:pic>
        <p:nvPicPr>
          <p:cNvPr id="3" name="תמונה 2"/>
          <p:cNvPicPr/>
          <p:nvPr/>
        </p:nvPicPr>
        <p:blipFill>
          <a:blip r:embed="rId2">
            <a:extLst>
              <a:ext uri="{28A0092B-C50C-407E-A947-70E740481C1C}">
                <a14:useLocalDpi xmlns:a14="http://schemas.microsoft.com/office/drawing/2010/main" xmlns="" val="0"/>
              </a:ext>
            </a:extLst>
          </a:blip>
          <a:srcRect/>
          <a:stretch>
            <a:fillRect/>
          </a:stretch>
        </p:blipFill>
        <p:spPr bwMode="auto">
          <a:xfrm>
            <a:off x="1940702" y="2132856"/>
            <a:ext cx="5151577" cy="3888432"/>
          </a:xfrm>
          <a:prstGeom prst="rect">
            <a:avLst/>
          </a:prstGeom>
          <a:noFill/>
        </p:spPr>
      </p:pic>
    </p:spTree>
    <p:extLst>
      <p:ext uri="{BB962C8B-B14F-4D97-AF65-F5344CB8AC3E}">
        <p14:creationId xmlns:p14="http://schemas.microsoft.com/office/powerpoint/2010/main" xmlns="" val="6982566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a:t>סכום תוצאות תיקוף: רצוף  דגימות קליניות </a:t>
            </a:r>
          </a:p>
        </p:txBody>
      </p:sp>
      <p:graphicFrame>
        <p:nvGraphicFramePr>
          <p:cNvPr id="4" name="טבלה 3"/>
          <p:cNvGraphicFramePr>
            <a:graphicFrameLocks noGrp="1"/>
          </p:cNvGraphicFramePr>
          <p:nvPr/>
        </p:nvGraphicFramePr>
        <p:xfrm>
          <a:off x="1214414" y="2000241"/>
          <a:ext cx="6096000" cy="2571767"/>
        </p:xfrm>
        <a:graphic>
          <a:graphicData uri="http://schemas.openxmlformats.org/drawingml/2006/table">
            <a:tbl>
              <a:tblPr rtl="1"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544171">
                <a:tc>
                  <a:txBody>
                    <a:bodyPr/>
                    <a:lstStyle/>
                    <a:p>
                      <a:pPr algn="ctr" rtl="1"/>
                      <a:r>
                        <a:rPr lang="he-IL" dirty="0" smtClean="0"/>
                        <a:t>סוג</a:t>
                      </a:r>
                      <a:r>
                        <a:rPr lang="he-IL" baseline="0" dirty="0" smtClean="0"/>
                        <a:t> דגימה </a:t>
                      </a:r>
                      <a:endParaRPr lang="he-IL" dirty="0"/>
                    </a:p>
                  </a:txBody>
                  <a:tcPr/>
                </a:tc>
                <a:tc>
                  <a:txBody>
                    <a:bodyPr/>
                    <a:lstStyle/>
                    <a:p>
                      <a:pPr algn="ctr" rtl="1"/>
                      <a:r>
                        <a:rPr lang="he-IL" dirty="0" smtClean="0"/>
                        <a:t>תוצאה </a:t>
                      </a:r>
                      <a:endParaRPr lang="he-IL" dirty="0"/>
                    </a:p>
                  </a:txBody>
                  <a:tcPr/>
                </a:tc>
                <a:extLst>
                  <a:ext uri="{0D108BD9-81ED-4DB2-BD59-A6C34878D82A}">
                    <a16:rowId xmlns:a16="http://schemas.microsoft.com/office/drawing/2014/main" xmlns="" val="10000"/>
                  </a:ext>
                </a:extLst>
              </a:tr>
              <a:tr h="93925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IL" dirty="0" smtClean="0"/>
                        <a:t>משטח</a:t>
                      </a:r>
                      <a:r>
                        <a:rPr lang="he-IL" baseline="0" dirty="0" smtClean="0"/>
                        <a:t> מפצע/נוזל משלפוחית </a:t>
                      </a:r>
                      <a:endParaRPr lang="he-IL" dirty="0" smtClean="0"/>
                    </a:p>
                    <a:p>
                      <a:pPr algn="ctr" rtl="1"/>
                      <a:endParaRPr lang="he-IL" dirty="0"/>
                    </a:p>
                  </a:txBody>
                  <a:tcPr/>
                </a:tc>
                <a:tc>
                  <a:txBody>
                    <a:bodyPr/>
                    <a:lstStyle/>
                    <a:p>
                      <a:pPr algn="ctr" rtl="1"/>
                      <a:r>
                        <a:rPr lang="en-US" dirty="0" smtClean="0"/>
                        <a:t>WT</a:t>
                      </a:r>
                      <a:endParaRPr lang="he-IL" dirty="0"/>
                    </a:p>
                  </a:txBody>
                  <a:tcPr/>
                </a:tc>
                <a:extLst>
                  <a:ext uri="{0D108BD9-81ED-4DB2-BD59-A6C34878D82A}">
                    <a16:rowId xmlns:a16="http://schemas.microsoft.com/office/drawing/2014/main" xmlns="" val="10001"/>
                  </a:ext>
                </a:extLst>
              </a:tr>
              <a:tr h="544171">
                <a:tc>
                  <a:txBody>
                    <a:bodyPr/>
                    <a:lstStyle/>
                    <a:p>
                      <a:pPr algn="ctr" rtl="1"/>
                      <a:r>
                        <a:rPr lang="he-IL" dirty="0" smtClean="0"/>
                        <a:t>משטח מנוזל עמוד שדרה</a:t>
                      </a:r>
                      <a:endParaRPr lang="he-IL" dirty="0"/>
                    </a:p>
                  </a:txBody>
                  <a:tcPr/>
                </a:tc>
                <a:tc>
                  <a:txBody>
                    <a:bodyPr/>
                    <a:lstStyle/>
                    <a:p>
                      <a:pPr algn="ctr" rtl="1"/>
                      <a:r>
                        <a:rPr lang="en-US" dirty="0" smtClean="0"/>
                        <a:t>WT</a:t>
                      </a:r>
                      <a:endParaRPr lang="he-IL" dirty="0"/>
                    </a:p>
                  </a:txBody>
                  <a:tcPr/>
                </a:tc>
                <a:extLst>
                  <a:ext uri="{0D108BD9-81ED-4DB2-BD59-A6C34878D82A}">
                    <a16:rowId xmlns:a16="http://schemas.microsoft.com/office/drawing/2014/main" xmlns="" val="10002"/>
                  </a:ext>
                </a:extLst>
              </a:tr>
              <a:tr h="544171">
                <a:tc>
                  <a:txBody>
                    <a:bodyPr/>
                    <a:lstStyle/>
                    <a:p>
                      <a:pPr algn="ctr" rtl="1"/>
                      <a:r>
                        <a:rPr lang="he-IL" dirty="0" smtClean="0"/>
                        <a:t>משטח </a:t>
                      </a:r>
                      <a:r>
                        <a:rPr lang="he-IL" dirty="0" err="1" smtClean="0"/>
                        <a:t>וגינלי</a:t>
                      </a:r>
                      <a:endParaRPr lang="he-IL" dirty="0"/>
                    </a:p>
                  </a:txBody>
                  <a:tcPr/>
                </a:tc>
                <a:tc>
                  <a:txBody>
                    <a:bodyPr/>
                    <a:lstStyle/>
                    <a:p>
                      <a:pPr algn="ctr" rtl="1"/>
                      <a:r>
                        <a:rPr lang="en-US" dirty="0" smtClean="0"/>
                        <a:t>WT</a:t>
                      </a:r>
                      <a:endParaRPr lang="he-IL"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1202070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a:t>רצוף דגימות </a:t>
            </a:r>
            <a:r>
              <a:rPr lang="he-IL" dirty="0" smtClean="0"/>
              <a:t>שנשלחו לבירור  </a:t>
            </a:r>
            <a:r>
              <a:rPr lang="he-IL" dirty="0"/>
              <a:t>: סכום </a:t>
            </a:r>
          </a:p>
        </p:txBody>
      </p:sp>
      <p:sp>
        <p:nvSpPr>
          <p:cNvPr id="3" name="מציין מיקום תוכן 2"/>
          <p:cNvSpPr>
            <a:spLocks noGrp="1"/>
          </p:cNvSpPr>
          <p:nvPr>
            <p:ph sz="quarter" idx="1"/>
          </p:nvPr>
        </p:nvSpPr>
        <p:spPr>
          <a:xfrm>
            <a:off x="454058" y="1628800"/>
            <a:ext cx="7467600" cy="4873752"/>
          </a:xfrm>
        </p:spPr>
        <p:txBody>
          <a:bodyPr>
            <a:normAutofit fontScale="92500" lnSpcReduction="10000"/>
          </a:bodyPr>
          <a:lstStyle/>
          <a:p>
            <a:r>
              <a:rPr lang="he-IL" dirty="0"/>
              <a:t>בהתאם לממצאים לעיל ,  נראה כי מערכת הניסוי  מספקת מענה ברור לשאלת זהות תוצר ה</a:t>
            </a:r>
            <a:r>
              <a:rPr lang="en-US" dirty="0"/>
              <a:t>PCR </a:t>
            </a:r>
            <a:r>
              <a:rPr lang="en-US" dirty="0" smtClean="0"/>
              <a:t>- </a:t>
            </a:r>
            <a:r>
              <a:rPr lang="he-IL" dirty="0" smtClean="0"/>
              <a:t> </a:t>
            </a:r>
            <a:r>
              <a:rPr lang="he-IL" dirty="0"/>
              <a:t>כמשתייך לזן בר או לזן חיסון ולכן  פנינו  לבדוק </a:t>
            </a:r>
            <a:r>
              <a:rPr lang="he-IL" dirty="0" smtClean="0"/>
              <a:t>דגימות שנשלחו  למעבדה לצורך בירור האם </a:t>
            </a:r>
            <a:r>
              <a:rPr lang="he-IL" dirty="0"/>
              <a:t>מדובר בזן הבר או בזן החיסון. מקור דגימות אלו הם בפרטים אשר פתחו נגע זמן קצר לאחר החיסון או  בסמיכות לחשיפה לפרט אחר אשר קבל חיסון  ולכן התעוררה השאלה האם אירע מקרה של הדבקה  מזן החיסון או פתוח  נגע עקב קבלת חיסון . </a:t>
            </a:r>
          </a:p>
          <a:p>
            <a:r>
              <a:rPr lang="he-IL" dirty="0"/>
              <a:t>עבור דגימות אלו בוצע רצוף עבור שני אתרי </a:t>
            </a:r>
            <a:r>
              <a:rPr lang="en-US" dirty="0"/>
              <a:t>SNP</a:t>
            </a:r>
            <a:r>
              <a:rPr lang="he-IL" dirty="0"/>
              <a:t>.</a:t>
            </a:r>
          </a:p>
          <a:p>
            <a:r>
              <a:rPr lang="he-IL" dirty="0"/>
              <a:t>תוצאות הראו זן בר עבור כל ארבעת הדגימות בשני האתרים .</a:t>
            </a:r>
          </a:p>
          <a:p>
            <a:r>
              <a:rPr lang="he-IL" dirty="0"/>
              <a:t>התוצאות מסוכמות בטבלה להלן .</a:t>
            </a:r>
            <a:endParaRPr lang="en-US" dirty="0"/>
          </a:p>
          <a:p>
            <a:endParaRPr lang="he-IL" dirty="0"/>
          </a:p>
          <a:p>
            <a:endParaRPr lang="he-IL" dirty="0"/>
          </a:p>
          <a:p>
            <a:pPr marL="0" indent="0">
              <a:buNone/>
            </a:pPr>
            <a:r>
              <a:rPr lang="he-IL" dirty="0"/>
              <a:t> </a:t>
            </a:r>
            <a:endParaRPr lang="en-US" dirty="0"/>
          </a:p>
          <a:p>
            <a:pPr marL="0" indent="0">
              <a:buNone/>
            </a:pPr>
            <a:r>
              <a:rPr lang="en-US" dirty="0"/>
              <a:t>,</a:t>
            </a:r>
            <a:endParaRPr lang="he-IL" dirty="0"/>
          </a:p>
          <a:p>
            <a:endParaRPr lang="he-IL" dirty="0"/>
          </a:p>
        </p:txBody>
      </p:sp>
    </p:spTree>
    <p:extLst>
      <p:ext uri="{BB962C8B-B14F-4D97-AF65-F5344CB8AC3E}">
        <p14:creationId xmlns:p14="http://schemas.microsoft.com/office/powerpoint/2010/main" xmlns="" val="3970038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00034" y="285728"/>
            <a:ext cx="7467600" cy="428628"/>
          </a:xfrm>
        </p:spPr>
        <p:txBody>
          <a:bodyPr>
            <a:noAutofit/>
          </a:bodyPr>
          <a:lstStyle/>
          <a:p>
            <a:pPr algn="ctr"/>
            <a:r>
              <a:rPr lang="he-IL" sz="2400" dirty="0"/>
              <a:t>תוצאות ריצוף  דגימות </a:t>
            </a:r>
            <a:r>
              <a:rPr lang="he-IL" sz="2400" dirty="0" smtClean="0"/>
              <a:t>שנשלחו </a:t>
            </a:r>
            <a:r>
              <a:rPr lang="he-IL" sz="2400" dirty="0"/>
              <a:t>לאפיון כזן חיסון או זן בר</a:t>
            </a:r>
          </a:p>
        </p:txBody>
      </p:sp>
      <p:sp>
        <p:nvSpPr>
          <p:cNvPr id="3" name="מציין מיקום תוכן 2"/>
          <p:cNvSpPr>
            <a:spLocks noGrp="1"/>
          </p:cNvSpPr>
          <p:nvPr>
            <p:ph sz="quarter" idx="1"/>
          </p:nvPr>
        </p:nvSpPr>
        <p:spPr>
          <a:xfrm>
            <a:off x="457200" y="714356"/>
            <a:ext cx="7467600" cy="5759596"/>
          </a:xfrm>
        </p:spPr>
        <p:txBody>
          <a:bodyPr>
            <a:normAutofit/>
          </a:bodyPr>
          <a:lstStyle/>
          <a:p>
            <a:r>
              <a:rPr lang="he-IL" sz="1600" dirty="0"/>
              <a:t>. </a:t>
            </a:r>
          </a:p>
          <a:p>
            <a:pPr>
              <a:buNone/>
            </a:pPr>
            <a:endParaRPr lang="he-IL" dirty="0"/>
          </a:p>
        </p:txBody>
      </p:sp>
      <p:graphicFrame>
        <p:nvGraphicFramePr>
          <p:cNvPr id="4" name="טבלה 3"/>
          <p:cNvGraphicFramePr>
            <a:graphicFrameLocks noGrp="1"/>
          </p:cNvGraphicFramePr>
          <p:nvPr>
            <p:extLst>
              <p:ext uri="{D42A27DB-BD31-4B8C-83A1-F6EECF244321}">
                <p14:modId xmlns:p14="http://schemas.microsoft.com/office/powerpoint/2010/main" xmlns="" val="2160590813"/>
              </p:ext>
            </p:extLst>
          </p:nvPr>
        </p:nvGraphicFramePr>
        <p:xfrm>
          <a:off x="611560" y="836712"/>
          <a:ext cx="7701824" cy="4377634"/>
        </p:xfrm>
        <a:graphic>
          <a:graphicData uri="http://schemas.openxmlformats.org/drawingml/2006/table">
            <a:tbl>
              <a:tblPr rtl="1" firstRow="1" bandRow="1">
                <a:tableStyleId>{5C22544A-7EE6-4342-B048-85BDC9FD1C3A}</a:tableStyleId>
              </a:tblPr>
              <a:tblGrid>
                <a:gridCol w="681948">
                  <a:extLst>
                    <a:ext uri="{9D8B030D-6E8A-4147-A177-3AD203B41FA5}">
                      <a16:colId xmlns:a16="http://schemas.microsoft.com/office/drawing/2014/main" xmlns="" val="20000"/>
                    </a:ext>
                  </a:extLst>
                </a:gridCol>
                <a:gridCol w="5210562">
                  <a:extLst>
                    <a:ext uri="{9D8B030D-6E8A-4147-A177-3AD203B41FA5}">
                      <a16:colId xmlns:a16="http://schemas.microsoft.com/office/drawing/2014/main" xmlns="" val="20001"/>
                    </a:ext>
                  </a:extLst>
                </a:gridCol>
                <a:gridCol w="881500">
                  <a:extLst>
                    <a:ext uri="{9D8B030D-6E8A-4147-A177-3AD203B41FA5}">
                      <a16:colId xmlns:a16="http://schemas.microsoft.com/office/drawing/2014/main" xmlns="" val="20002"/>
                    </a:ext>
                  </a:extLst>
                </a:gridCol>
                <a:gridCol w="927814">
                  <a:extLst>
                    <a:ext uri="{9D8B030D-6E8A-4147-A177-3AD203B41FA5}">
                      <a16:colId xmlns:a16="http://schemas.microsoft.com/office/drawing/2014/main" xmlns="" val="20003"/>
                    </a:ext>
                  </a:extLst>
                </a:gridCol>
              </a:tblGrid>
              <a:tr h="933295">
                <a:tc>
                  <a:txBody>
                    <a:bodyPr/>
                    <a:lstStyle/>
                    <a:p>
                      <a:pPr algn="ctr" rtl="1"/>
                      <a:r>
                        <a:rPr lang="he-IL" sz="1600" dirty="0"/>
                        <a:t>מספר</a:t>
                      </a:r>
                      <a:r>
                        <a:rPr lang="he-IL" sz="1600" baseline="0" dirty="0"/>
                        <a:t> דגימה </a:t>
                      </a:r>
                      <a:endParaRPr lang="he-IL" sz="1600" dirty="0"/>
                    </a:p>
                  </a:txBody>
                  <a:tcPr anchor="ctr"/>
                </a:tc>
                <a:tc>
                  <a:txBody>
                    <a:bodyPr/>
                    <a:lstStyle/>
                    <a:p>
                      <a:pPr algn="ctr" rtl="1"/>
                      <a:r>
                        <a:rPr lang="he-IL" dirty="0"/>
                        <a:t>תיאור קליני של דגימה </a:t>
                      </a:r>
                    </a:p>
                  </a:txBody>
                  <a:tcPr anchor="ctr"/>
                </a:tc>
                <a:tc>
                  <a:txBody>
                    <a:bodyPr/>
                    <a:lstStyle/>
                    <a:p>
                      <a:pPr rtl="1"/>
                      <a:r>
                        <a:rPr kumimoji="0" lang="he-IL" sz="1800" b="1" kern="1200" dirty="0">
                          <a:solidFill>
                            <a:schemeClr val="lt1"/>
                          </a:solidFill>
                          <a:latin typeface="+mn-lt"/>
                          <a:ea typeface="+mn-ea"/>
                          <a:cs typeface="+mn-cs"/>
                        </a:rPr>
                        <a:t>תוצאת ריצוף עמדה 106262</a:t>
                      </a:r>
                      <a:endParaRPr lang="he-IL" dirty="0"/>
                    </a:p>
                  </a:txBody>
                  <a:tcPr/>
                </a:tc>
                <a:tc>
                  <a:txBody>
                    <a:bodyPr/>
                    <a:lstStyle/>
                    <a:p>
                      <a:pPr rtl="1"/>
                      <a:r>
                        <a:rPr kumimoji="0" lang="he-IL" sz="1800" b="1" kern="1200" dirty="0">
                          <a:solidFill>
                            <a:schemeClr val="lt1"/>
                          </a:solidFill>
                          <a:latin typeface="+mn-lt"/>
                          <a:ea typeface="+mn-ea"/>
                          <a:cs typeface="+mn-cs"/>
                        </a:rPr>
                        <a:t>תוצאת ריצוף עמדה 108111</a:t>
                      </a:r>
                      <a:endParaRPr lang="he-IL" dirty="0"/>
                    </a:p>
                  </a:txBody>
                  <a:tcPr/>
                </a:tc>
                <a:extLst>
                  <a:ext uri="{0D108BD9-81ED-4DB2-BD59-A6C34878D82A}">
                    <a16:rowId xmlns:a16="http://schemas.microsoft.com/office/drawing/2014/main" xmlns="" val="10000"/>
                  </a:ext>
                </a:extLst>
              </a:tr>
              <a:tr h="1133323">
                <a:tc>
                  <a:txBody>
                    <a:bodyPr/>
                    <a:lstStyle/>
                    <a:p>
                      <a:pPr rtl="1"/>
                      <a:r>
                        <a:rPr lang="he-IL" dirty="0"/>
                        <a:t>1</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he-IL" sz="1800" kern="1200" dirty="0" smtClean="0">
                          <a:solidFill>
                            <a:schemeClr val="dk1"/>
                          </a:solidFill>
                          <a:latin typeface="+mn-lt"/>
                          <a:ea typeface="+mn-ea"/>
                          <a:cs typeface="+mn-cs"/>
                        </a:rPr>
                        <a:t>דגימה של ילד שנולד בשנת 2000, בשנת 2015 הילד  פתח נגע יחיד זמן קצר לאחר קבלת החיסון .משטח מהנגע</a:t>
                      </a:r>
                      <a:r>
                        <a:rPr kumimoji="0" lang="he-IL" sz="1800" kern="1200" baseline="0" dirty="0" smtClean="0">
                          <a:solidFill>
                            <a:schemeClr val="dk1"/>
                          </a:solidFill>
                          <a:latin typeface="+mn-lt"/>
                          <a:ea typeface="+mn-ea"/>
                          <a:cs typeface="+mn-cs"/>
                        </a:rPr>
                        <a:t> ,</a:t>
                      </a:r>
                      <a:r>
                        <a:rPr kumimoji="0" lang="he-IL" sz="1800" kern="1200" dirty="0" smtClean="0">
                          <a:solidFill>
                            <a:schemeClr val="dk1"/>
                          </a:solidFill>
                          <a:latin typeface="+mn-lt"/>
                          <a:ea typeface="+mn-ea"/>
                          <a:cs typeface="+mn-cs"/>
                        </a:rPr>
                        <a:t>שנשלח למעבדה המרכזית לנגיפים,</a:t>
                      </a:r>
                      <a:r>
                        <a:rPr kumimoji="0" lang="he-IL" sz="1800" kern="1200" baseline="0" dirty="0" smtClean="0">
                          <a:solidFill>
                            <a:schemeClr val="dk1"/>
                          </a:solidFill>
                          <a:latin typeface="+mn-lt"/>
                          <a:ea typeface="+mn-ea"/>
                          <a:cs typeface="+mn-cs"/>
                        </a:rPr>
                        <a:t> </a:t>
                      </a:r>
                      <a:r>
                        <a:rPr kumimoji="0" lang="he-IL" sz="1800" kern="1200" dirty="0" smtClean="0">
                          <a:solidFill>
                            <a:schemeClr val="dk1"/>
                          </a:solidFill>
                          <a:latin typeface="+mn-lt"/>
                          <a:ea typeface="+mn-ea"/>
                          <a:cs typeface="+mn-cs"/>
                        </a:rPr>
                        <a:t>נמצא חיובי ל- </a:t>
                      </a:r>
                      <a:r>
                        <a:rPr kumimoji="0" lang="en-US" sz="1800" kern="1200" dirty="0" smtClean="0">
                          <a:solidFill>
                            <a:schemeClr val="dk1"/>
                          </a:solidFill>
                          <a:latin typeface="+mn-lt"/>
                          <a:ea typeface="+mn-ea"/>
                          <a:cs typeface="+mn-cs"/>
                        </a:rPr>
                        <a:t>VZV</a:t>
                      </a:r>
                      <a:r>
                        <a:rPr kumimoji="0" lang="he-IL" sz="1800" kern="1200" dirty="0" smtClean="0">
                          <a:solidFill>
                            <a:schemeClr val="dk1"/>
                          </a:solidFill>
                          <a:latin typeface="+mn-lt"/>
                          <a:ea typeface="+mn-ea"/>
                          <a:cs typeface="+mn-cs"/>
                        </a:rPr>
                        <a:t>.  </a:t>
                      </a:r>
                      <a:endParaRPr lang="he-IL" dirty="0"/>
                    </a:p>
                  </a:txBody>
                  <a:tcPr/>
                </a:tc>
                <a:tc>
                  <a:txBody>
                    <a:bodyPr/>
                    <a:lstStyle/>
                    <a:p>
                      <a:pPr rtl="1"/>
                      <a:r>
                        <a:rPr lang="en-US" dirty="0"/>
                        <a:t>WT</a:t>
                      </a:r>
                      <a:endParaRPr lang="he-IL" dirty="0"/>
                    </a:p>
                  </a:txBody>
                  <a:tcPr/>
                </a:tc>
                <a:tc>
                  <a:txBody>
                    <a:bodyPr/>
                    <a:lstStyle/>
                    <a:p>
                      <a:pPr rtl="1"/>
                      <a:r>
                        <a:rPr lang="en-US" dirty="0"/>
                        <a:t>WT</a:t>
                      </a:r>
                      <a:endParaRPr lang="he-IL" dirty="0"/>
                    </a:p>
                  </a:txBody>
                  <a:tcPr/>
                </a:tc>
                <a:extLst>
                  <a:ext uri="{0D108BD9-81ED-4DB2-BD59-A6C34878D82A}">
                    <a16:rowId xmlns:a16="http://schemas.microsoft.com/office/drawing/2014/main" xmlns="" val="10001"/>
                  </a:ext>
                </a:extLst>
              </a:tr>
              <a:tr h="473498">
                <a:tc>
                  <a:txBody>
                    <a:bodyPr/>
                    <a:lstStyle/>
                    <a:p>
                      <a:pPr rtl="1"/>
                      <a:r>
                        <a:rPr lang="he-IL" dirty="0"/>
                        <a:t>2</a:t>
                      </a:r>
                    </a:p>
                  </a:txBody>
                  <a:tcPr/>
                </a:tc>
                <a:tc>
                  <a:txBody>
                    <a:bodyPr/>
                    <a:lstStyle/>
                    <a:p>
                      <a:pPr rtl="1"/>
                      <a:r>
                        <a:rPr kumimoji="0" lang="he-IL" sz="1800" kern="1200" dirty="0">
                          <a:solidFill>
                            <a:schemeClr val="dk1"/>
                          </a:solidFill>
                          <a:latin typeface="+mn-lt"/>
                          <a:ea typeface="+mn-ea"/>
                          <a:cs typeface="+mn-cs"/>
                        </a:rPr>
                        <a:t>דגימה של איש בוגר,בריא, שפתח  שלפוחית לאחר מתן חיסון לבתו.</a:t>
                      </a:r>
                      <a:endParaRPr lang="he-IL" dirty="0"/>
                    </a:p>
                  </a:txBody>
                  <a:tcPr/>
                </a:tc>
                <a:tc>
                  <a:txBody>
                    <a:bodyPr/>
                    <a:lstStyle/>
                    <a:p>
                      <a:pPr rtl="1"/>
                      <a:r>
                        <a:rPr lang="en-US" dirty="0"/>
                        <a:t>WT</a:t>
                      </a:r>
                      <a:endParaRPr lang="he-IL" dirty="0"/>
                    </a:p>
                  </a:txBody>
                  <a:tcPr/>
                </a:tc>
                <a:tc>
                  <a:txBody>
                    <a:bodyPr/>
                    <a:lstStyle/>
                    <a:p>
                      <a:pPr rtl="1"/>
                      <a:r>
                        <a:rPr lang="en-US" dirty="0"/>
                        <a:t>WT</a:t>
                      </a:r>
                      <a:endParaRPr lang="he-IL" dirty="0"/>
                    </a:p>
                  </a:txBody>
                  <a:tcPr/>
                </a:tc>
                <a:extLst>
                  <a:ext uri="{0D108BD9-81ED-4DB2-BD59-A6C34878D82A}">
                    <a16:rowId xmlns:a16="http://schemas.microsoft.com/office/drawing/2014/main" xmlns="" val="10002"/>
                  </a:ext>
                </a:extLst>
              </a:tr>
              <a:tr h="775431">
                <a:tc>
                  <a:txBody>
                    <a:bodyPr/>
                    <a:lstStyle/>
                    <a:p>
                      <a:pPr rtl="1"/>
                      <a:r>
                        <a:rPr lang="he-IL" dirty="0"/>
                        <a:t>3</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he-IL" sz="1800" kern="1200" dirty="0">
                          <a:solidFill>
                            <a:schemeClr val="dk1"/>
                          </a:solidFill>
                          <a:latin typeface="+mn-lt"/>
                          <a:ea typeface="+mn-ea"/>
                          <a:cs typeface="+mn-cs"/>
                        </a:rPr>
                        <a:t>דגימה של אישה בוגרת,בריאה, שחוסנה </a:t>
                      </a:r>
                      <a:r>
                        <a:rPr kumimoji="0" lang="he-IL" sz="1800" kern="1200" dirty="0" err="1">
                          <a:solidFill>
                            <a:schemeClr val="dk1"/>
                          </a:solidFill>
                          <a:latin typeface="+mn-lt"/>
                          <a:ea typeface="+mn-ea"/>
                          <a:cs typeface="+mn-cs"/>
                        </a:rPr>
                        <a:t>לזוסטר</a:t>
                      </a:r>
                      <a:r>
                        <a:rPr kumimoji="0" lang="he-IL" sz="1800" kern="1200" dirty="0">
                          <a:solidFill>
                            <a:schemeClr val="dk1"/>
                          </a:solidFill>
                          <a:latin typeface="+mn-lt"/>
                          <a:ea typeface="+mn-ea"/>
                          <a:cs typeface="+mn-cs"/>
                        </a:rPr>
                        <a:t> ופיתחה את המחלה חצי שנה לאחר </a:t>
                      </a:r>
                      <a:r>
                        <a:rPr kumimoji="0" lang="he-IL" sz="1800" kern="1200" dirty="0" smtClean="0">
                          <a:solidFill>
                            <a:schemeClr val="dk1"/>
                          </a:solidFill>
                          <a:latin typeface="+mn-lt"/>
                          <a:ea typeface="+mn-ea"/>
                          <a:cs typeface="+mn-cs"/>
                        </a:rPr>
                        <a:t>החיסון.</a:t>
                      </a:r>
                      <a:r>
                        <a:rPr kumimoji="0" lang="he-IL" sz="1800" kern="1200" baseline="0" dirty="0" smtClean="0">
                          <a:solidFill>
                            <a:schemeClr val="dk1"/>
                          </a:solidFill>
                          <a:latin typeface="+mn-lt"/>
                          <a:ea typeface="+mn-ea"/>
                          <a:cs typeface="+mn-cs"/>
                        </a:rPr>
                        <a:t> </a:t>
                      </a:r>
                      <a:r>
                        <a:rPr kumimoji="0" lang="he-IL" sz="1800" kern="1200" dirty="0" smtClean="0">
                          <a:solidFill>
                            <a:schemeClr val="dk1"/>
                          </a:solidFill>
                          <a:latin typeface="+mn-lt"/>
                          <a:ea typeface="+mn-ea"/>
                          <a:cs typeface="+mn-cs"/>
                        </a:rPr>
                        <a:t> </a:t>
                      </a:r>
                      <a:endParaRPr lang="he-IL" dirty="0"/>
                    </a:p>
                  </a:txBody>
                  <a:tcPr/>
                </a:tc>
                <a:tc>
                  <a:txBody>
                    <a:bodyPr/>
                    <a:lstStyle/>
                    <a:p>
                      <a:pPr rtl="1"/>
                      <a:r>
                        <a:rPr lang="en-US" dirty="0"/>
                        <a:t>WT</a:t>
                      </a:r>
                      <a:endParaRPr lang="he-IL" dirty="0"/>
                    </a:p>
                  </a:txBody>
                  <a:tcPr/>
                </a:tc>
                <a:tc>
                  <a:txBody>
                    <a:bodyPr/>
                    <a:lstStyle/>
                    <a:p>
                      <a:pPr rtl="1"/>
                      <a:r>
                        <a:rPr lang="en-US" dirty="0"/>
                        <a:t>WT</a:t>
                      </a:r>
                      <a:endParaRPr lang="he-IL" dirty="0"/>
                    </a:p>
                  </a:txBody>
                  <a:tcPr/>
                </a:tc>
                <a:extLst>
                  <a:ext uri="{0D108BD9-81ED-4DB2-BD59-A6C34878D82A}">
                    <a16:rowId xmlns:a16="http://schemas.microsoft.com/office/drawing/2014/main" xmlns="" val="10003"/>
                  </a:ext>
                </a:extLst>
              </a:tr>
              <a:tr h="596485">
                <a:tc>
                  <a:txBody>
                    <a:bodyPr/>
                    <a:lstStyle/>
                    <a:p>
                      <a:pPr rtl="1"/>
                      <a:r>
                        <a:rPr lang="he-IL" dirty="0"/>
                        <a:t>4</a:t>
                      </a:r>
                    </a:p>
                  </a:txBody>
                  <a:tcPr/>
                </a:tc>
                <a:tc>
                  <a:txBody>
                    <a:bodyPr/>
                    <a:lstStyle/>
                    <a:p>
                      <a:pPr rtl="1"/>
                      <a:r>
                        <a:rPr kumimoji="0" lang="he-IL" sz="1800" kern="1200" dirty="0">
                          <a:solidFill>
                            <a:schemeClr val="dk1"/>
                          </a:solidFill>
                          <a:latin typeface="+mn-lt"/>
                          <a:ea typeface="+mn-ea"/>
                          <a:cs typeface="+mn-cs"/>
                        </a:rPr>
                        <a:t>דגימה של איש צעיר ,בריא,  שחוסן בילדותו. ופתח  נגע אופייני ל-</a:t>
                      </a:r>
                      <a:r>
                        <a:rPr kumimoji="0" lang="en-US" sz="1800" kern="1200" dirty="0">
                          <a:solidFill>
                            <a:schemeClr val="dk1"/>
                          </a:solidFill>
                          <a:latin typeface="+mn-lt"/>
                          <a:ea typeface="+mn-ea"/>
                          <a:cs typeface="+mn-cs"/>
                        </a:rPr>
                        <a:t>VZV</a:t>
                      </a:r>
                      <a:r>
                        <a:rPr kumimoji="0" lang="he-IL" sz="1800" kern="1200" dirty="0">
                          <a:solidFill>
                            <a:schemeClr val="dk1"/>
                          </a:solidFill>
                          <a:latin typeface="+mn-lt"/>
                          <a:ea typeface="+mn-ea"/>
                          <a:cs typeface="+mn-cs"/>
                        </a:rPr>
                        <a:t> (</a:t>
                      </a:r>
                      <a:r>
                        <a:rPr kumimoji="0" lang="he-IL" sz="1800" kern="1200" dirty="0" err="1">
                          <a:solidFill>
                            <a:schemeClr val="dk1"/>
                          </a:solidFill>
                          <a:latin typeface="+mn-lt"/>
                          <a:ea typeface="+mn-ea"/>
                          <a:cs typeface="+mn-cs"/>
                        </a:rPr>
                        <a:t>זוסטר</a:t>
                      </a:r>
                      <a:r>
                        <a:rPr kumimoji="0" lang="he-IL" sz="1800" kern="1200" dirty="0">
                          <a:solidFill>
                            <a:schemeClr val="dk1"/>
                          </a:solidFill>
                          <a:latin typeface="+mn-lt"/>
                          <a:ea typeface="+mn-ea"/>
                          <a:cs typeface="+mn-cs"/>
                        </a:rPr>
                        <a:t>).</a:t>
                      </a:r>
                      <a:endParaRPr lang="he-IL" dirty="0"/>
                    </a:p>
                  </a:txBody>
                  <a:tcPr/>
                </a:tc>
                <a:tc>
                  <a:txBody>
                    <a:bodyPr/>
                    <a:lstStyle/>
                    <a:p>
                      <a:pPr rtl="1"/>
                      <a:r>
                        <a:rPr lang="en-US" dirty="0"/>
                        <a:t>WT</a:t>
                      </a:r>
                      <a:endParaRPr lang="he-IL" dirty="0"/>
                    </a:p>
                  </a:txBody>
                  <a:tcPr/>
                </a:tc>
                <a:tc>
                  <a:txBody>
                    <a:bodyPr/>
                    <a:lstStyle/>
                    <a:p>
                      <a:pPr rtl="1"/>
                      <a:r>
                        <a:rPr lang="en-US" dirty="0"/>
                        <a:t>WT</a:t>
                      </a:r>
                      <a:endParaRPr lang="he-IL" dirty="0"/>
                    </a:p>
                  </a:txBody>
                  <a:tcPr/>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511156"/>
          </a:xfrm>
        </p:spPr>
        <p:txBody>
          <a:bodyPr>
            <a:normAutofit fontScale="90000"/>
          </a:bodyPr>
          <a:lstStyle/>
          <a:p>
            <a:pPr algn="ctr"/>
            <a:r>
              <a:rPr lang="he-IL" dirty="0"/>
              <a:t>דיון ומסקנות </a:t>
            </a:r>
          </a:p>
        </p:txBody>
      </p:sp>
      <p:sp>
        <p:nvSpPr>
          <p:cNvPr id="3" name="מציין מיקום תוכן 2"/>
          <p:cNvSpPr>
            <a:spLocks noGrp="1"/>
          </p:cNvSpPr>
          <p:nvPr>
            <p:ph sz="quarter" idx="1"/>
          </p:nvPr>
        </p:nvSpPr>
        <p:spPr>
          <a:xfrm>
            <a:off x="457200" y="928670"/>
            <a:ext cx="7467600" cy="5545282"/>
          </a:xfrm>
        </p:spPr>
        <p:txBody>
          <a:bodyPr/>
          <a:lstStyle/>
          <a:p>
            <a:r>
              <a:rPr lang="he-IL" dirty="0"/>
              <a:t>בעבודה זו ביססנו שיטה לאפיון בדודי נגיף </a:t>
            </a:r>
            <a:r>
              <a:rPr lang="en-US" dirty="0" smtClean="0"/>
              <a:t>VZV </a:t>
            </a:r>
            <a:r>
              <a:rPr lang="he-IL" dirty="0"/>
              <a:t>,מדגימות קליניות, כמשתייך לזן בר או לזן חיסון  באמצעות ריצוף. השיטה נמצאה יעילה ומתאימה למטרה זו .</a:t>
            </a:r>
          </a:p>
          <a:p>
            <a:pPr>
              <a:buNone/>
            </a:pPr>
            <a:endParaRPr lang="he-IL" dirty="0"/>
          </a:p>
          <a:p>
            <a:r>
              <a:rPr lang="he-IL" dirty="0"/>
              <a:t>השיטה תוקפה על ידי בדיקתה על 14 דגימות קליניות שונות </a:t>
            </a:r>
            <a:r>
              <a:rPr lang="he-IL" dirty="0" smtClean="0"/>
              <a:t>שהתקבלו </a:t>
            </a:r>
            <a:r>
              <a:rPr lang="he-IL" dirty="0"/>
              <a:t>מבידודים קליניים מנגעים ומנוזלי עמוד שדרה. נמצא כי ניתן לקבל תוצר </a:t>
            </a:r>
            <a:r>
              <a:rPr lang="en-US" dirty="0"/>
              <a:t>PCR </a:t>
            </a:r>
            <a:r>
              <a:rPr lang="he-IL" dirty="0"/>
              <a:t> וזיהוי ברור גם כאשר הבידוד המקורי נעשה מנוזל עמוד שדרה ,הידוע כנושא מספר מועט של עותקי גנום נגיפי . בכל הדגימות התקבל זיהוי ודאי.  מכאן שהשיטה מתאימה כאמצעי לאפיון </a:t>
            </a:r>
            <a:r>
              <a:rPr lang="en-US" dirty="0"/>
              <a:t>DNA </a:t>
            </a:r>
            <a:r>
              <a:rPr lang="he-IL" dirty="0"/>
              <a:t> המבודד מדגימות קליניות.</a:t>
            </a:r>
          </a:p>
          <a:p>
            <a:pPr>
              <a:buNone/>
            </a:pPr>
            <a:endParaRPr lang="he-IL" dirty="0"/>
          </a:p>
          <a:p>
            <a:r>
              <a:rPr lang="he-IL" dirty="0"/>
              <a:t>במחקר זה אופיינו דגימות </a:t>
            </a:r>
            <a:r>
              <a:rPr lang="he-IL" dirty="0" smtClean="0"/>
              <a:t>שנשלחו </a:t>
            </a:r>
            <a:r>
              <a:rPr lang="he-IL" dirty="0"/>
              <a:t>במיוחד </a:t>
            </a:r>
            <a:r>
              <a:rPr lang="he-IL" dirty="0" smtClean="0"/>
              <a:t>לצורך זה , </a:t>
            </a:r>
            <a:r>
              <a:rPr lang="he-IL" dirty="0"/>
              <a:t>עקב הופעת הנגעים בסמיכות לחיסון . כל המקרים אופיינו כזן בר והופעתם בסמיכות לחיסון כנראה  אקראית.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796908"/>
          </a:xfrm>
        </p:spPr>
        <p:txBody>
          <a:bodyPr/>
          <a:lstStyle/>
          <a:p>
            <a:pPr algn="ctr"/>
            <a:r>
              <a:rPr lang="he-IL" dirty="0"/>
              <a:t>דיון ומסקנות</a:t>
            </a:r>
          </a:p>
        </p:txBody>
      </p:sp>
      <p:sp>
        <p:nvSpPr>
          <p:cNvPr id="3" name="מציין מיקום תוכן 2"/>
          <p:cNvSpPr>
            <a:spLocks noGrp="1"/>
          </p:cNvSpPr>
          <p:nvPr>
            <p:ph sz="quarter" idx="1"/>
          </p:nvPr>
        </p:nvSpPr>
        <p:spPr>
          <a:xfrm>
            <a:off x="683568" y="1124744"/>
            <a:ext cx="7467600" cy="4873752"/>
          </a:xfrm>
        </p:spPr>
        <p:txBody>
          <a:bodyPr>
            <a:normAutofit fontScale="92500" lnSpcReduction="10000"/>
          </a:bodyPr>
          <a:lstStyle/>
          <a:p>
            <a:r>
              <a:rPr lang="he-IL" dirty="0" smtClean="0"/>
              <a:t>בספרות המקצועית התפרסמו דיווחי מקרה מעטים   המצביעים על    </a:t>
            </a:r>
            <a:r>
              <a:rPr lang="he-IL" dirty="0" err="1" smtClean="0"/>
              <a:t>ריאקטיבציה</a:t>
            </a:r>
            <a:r>
              <a:rPr lang="he-IL" dirty="0" smtClean="0"/>
              <a:t> כתוצאה  </a:t>
            </a:r>
            <a:r>
              <a:rPr lang="he-IL" dirty="0"/>
              <a:t>מזן חיסון </a:t>
            </a:r>
            <a:r>
              <a:rPr lang="he-IL" dirty="0" smtClean="0"/>
              <a:t>אצל </a:t>
            </a:r>
            <a:r>
              <a:rPr lang="he-IL" dirty="0"/>
              <a:t>אנשים בעלי </a:t>
            </a:r>
            <a:r>
              <a:rPr lang="he-IL" dirty="0" smtClean="0"/>
              <a:t>מערכת חיסון תקינה או מוחלשת [</a:t>
            </a:r>
            <a:r>
              <a:rPr lang="he-IL" dirty="0"/>
              <a:t>23,24,27,28] .</a:t>
            </a:r>
          </a:p>
          <a:p>
            <a:r>
              <a:rPr lang="he-IL" dirty="0"/>
              <a:t>לאחרונה פורסם מחקר מעקב רב שנתי </a:t>
            </a:r>
            <a:r>
              <a:rPr lang="he-IL" dirty="0" smtClean="0"/>
              <a:t>ורב משתתפים אחר </a:t>
            </a:r>
            <a:r>
              <a:rPr lang="he-IL" dirty="0"/>
              <a:t>צעירים </a:t>
            </a:r>
            <a:r>
              <a:rPr lang="he-IL" dirty="0" smtClean="0"/>
              <a:t>(בגילאים 4-18) שפתחו </a:t>
            </a:r>
            <a:r>
              <a:rPr lang="he-IL" dirty="0"/>
              <a:t>שלבקת חוגרת וחוסנו </a:t>
            </a:r>
            <a:r>
              <a:rPr lang="he-IL" dirty="0" smtClean="0"/>
              <a:t>בילדותם. </a:t>
            </a:r>
            <a:r>
              <a:rPr lang="he-IL" dirty="0"/>
              <a:t>נמצא כי ב-52% מהמקרים הנגיף השתייך  לזן פראי.</a:t>
            </a:r>
            <a:r>
              <a:rPr lang="en-US" dirty="0"/>
              <a:t>  [31 </a:t>
            </a:r>
            <a:endParaRPr lang="he-IL" dirty="0" smtClean="0"/>
          </a:p>
          <a:p>
            <a:r>
              <a:rPr lang="he-IL" dirty="0" smtClean="0"/>
              <a:t>נתונים מהספרות מצביעים על ירידה בתחלואה ראשונית כתוצאה </a:t>
            </a:r>
            <a:r>
              <a:rPr lang="he-IL" dirty="0"/>
              <a:t>מ</a:t>
            </a:r>
            <a:r>
              <a:rPr lang="he-IL" dirty="0" smtClean="0"/>
              <a:t>החיסון אך </a:t>
            </a:r>
            <a:r>
              <a:rPr lang="he-IL" dirty="0"/>
              <a:t>אין נתונים המעידים כי החיסון מונע התבססות מצב לטנטי </a:t>
            </a:r>
            <a:r>
              <a:rPr lang="he-IL" dirty="0" smtClean="0"/>
              <a:t>של זן בר בעקבות </a:t>
            </a:r>
            <a:r>
              <a:rPr lang="he-IL" dirty="0"/>
              <a:t>מפגש </a:t>
            </a:r>
            <a:r>
              <a:rPr lang="he-IL" dirty="0" smtClean="0"/>
              <a:t>סמוי.[</a:t>
            </a:r>
            <a:r>
              <a:rPr lang="he-IL" dirty="0"/>
              <a:t>30,28</a:t>
            </a:r>
            <a:r>
              <a:rPr lang="he-IL" dirty="0" smtClean="0"/>
              <a:t>].</a:t>
            </a:r>
          </a:p>
          <a:p>
            <a:r>
              <a:rPr lang="he-IL" dirty="0" smtClean="0"/>
              <a:t>התברר </a:t>
            </a:r>
            <a:r>
              <a:rPr lang="he-IL" dirty="0"/>
              <a:t>לאחרונה  שמעבר הנגיף לגנגליונים איננו מתרחש רק באמצעות מעבר דרך האקסון שמעצבב את אזור הנגע , אלא </a:t>
            </a:r>
            <a:r>
              <a:rPr lang="he-IL" dirty="0" smtClean="0"/>
              <a:t>גם, </a:t>
            </a:r>
            <a:r>
              <a:rPr lang="he-IL" dirty="0"/>
              <a:t>ואולי בעיקר, דרך וירמיה </a:t>
            </a:r>
            <a:r>
              <a:rPr lang="he-IL" dirty="0" err="1" smtClean="0"/>
              <a:t>ונשאות</a:t>
            </a:r>
            <a:r>
              <a:rPr lang="he-IL" dirty="0" smtClean="0"/>
              <a:t> </a:t>
            </a:r>
            <a:r>
              <a:rPr lang="he-IL" dirty="0"/>
              <a:t>על ידי לימפוציטים. </a:t>
            </a:r>
            <a:r>
              <a:rPr lang="he-IL" dirty="0" smtClean="0"/>
              <a:t>[28]</a:t>
            </a:r>
            <a:endParaRPr lang="he-IL" dirty="0"/>
          </a:p>
          <a:p>
            <a:r>
              <a:rPr lang="he-IL" dirty="0"/>
              <a:t>במחקר נוסף נמצא כי בתנאי </a:t>
            </a:r>
            <a:r>
              <a:rPr lang="en-US" dirty="0"/>
              <a:t>In-Vitro</a:t>
            </a:r>
            <a:r>
              <a:rPr lang="he-IL" dirty="0"/>
              <a:t> זן חיסון מצליח לייצר לטנטיות אך אינו עובר ביעילות </a:t>
            </a:r>
            <a:r>
              <a:rPr lang="he-IL" dirty="0" err="1" smtClean="0"/>
              <a:t>ריאקטיבציה</a:t>
            </a:r>
            <a:r>
              <a:rPr lang="he-IL" dirty="0" smtClean="0"/>
              <a:t> [22]</a:t>
            </a:r>
            <a:endParaRPr lang="he-IL"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582594"/>
          </a:xfrm>
        </p:spPr>
        <p:txBody>
          <a:bodyPr/>
          <a:lstStyle/>
          <a:p>
            <a:pPr algn="ctr"/>
            <a:r>
              <a:rPr lang="he-IL" dirty="0"/>
              <a:t>דיון ומסקנות </a:t>
            </a:r>
          </a:p>
        </p:txBody>
      </p:sp>
      <p:sp>
        <p:nvSpPr>
          <p:cNvPr id="3" name="מציין מיקום תוכן 2"/>
          <p:cNvSpPr>
            <a:spLocks noGrp="1"/>
          </p:cNvSpPr>
          <p:nvPr>
            <p:ph sz="quarter" idx="1"/>
          </p:nvPr>
        </p:nvSpPr>
        <p:spPr>
          <a:xfrm>
            <a:off x="457200" y="1071546"/>
            <a:ext cx="7467600" cy="5402406"/>
          </a:xfrm>
        </p:spPr>
        <p:txBody>
          <a:bodyPr>
            <a:normAutofit/>
          </a:bodyPr>
          <a:lstStyle/>
          <a:p>
            <a:r>
              <a:rPr lang="he-IL" dirty="0"/>
              <a:t>בעקבות מידע חדש זה  </a:t>
            </a:r>
            <a:r>
              <a:rPr lang="he-IL" dirty="0" smtClean="0"/>
              <a:t>קיימת אפשרות סבירה להתבססות מצב לטנטי של  </a:t>
            </a:r>
            <a:r>
              <a:rPr lang="he-IL" dirty="0"/>
              <a:t>יותר מזן אחד של נגיף בפרט </a:t>
            </a:r>
            <a:r>
              <a:rPr lang="he-IL" dirty="0" smtClean="0"/>
              <a:t>שעבר חיסון. </a:t>
            </a:r>
            <a:r>
              <a:rPr lang="he-IL" dirty="0"/>
              <a:t>דהיינו </a:t>
            </a:r>
            <a:r>
              <a:rPr lang="he-IL" dirty="0" smtClean="0"/>
              <a:t>מצב בו פרט נושא באופן לטנטי את זן החיסון, הידוע </a:t>
            </a:r>
            <a:r>
              <a:rPr lang="he-IL" dirty="0"/>
              <a:t>ביכולתו ליצור לטנטיות, ובנוסף </a:t>
            </a:r>
            <a:r>
              <a:rPr lang="he-IL" dirty="0" smtClean="0"/>
              <a:t>גם זן פראי  </a:t>
            </a:r>
            <a:r>
              <a:rPr lang="he-IL" dirty="0"/>
              <a:t>אליו נחשף במהלך חייו, </a:t>
            </a:r>
            <a:r>
              <a:rPr lang="he-IL" dirty="0" smtClean="0"/>
              <a:t>באופן </a:t>
            </a:r>
            <a:r>
              <a:rPr lang="he-IL" dirty="0"/>
              <a:t>סמוי. </a:t>
            </a:r>
          </a:p>
          <a:p>
            <a:r>
              <a:rPr lang="he-IL" dirty="0"/>
              <a:t>במקרים שכאלו , </a:t>
            </a:r>
            <a:r>
              <a:rPr lang="he-IL" dirty="0" smtClean="0"/>
              <a:t>סביר להניח </a:t>
            </a:r>
            <a:r>
              <a:rPr lang="he-IL" dirty="0" err="1" smtClean="0"/>
              <a:t>שריאקטיבציה</a:t>
            </a:r>
            <a:r>
              <a:rPr lang="he-IL" dirty="0"/>
              <a:t>, אשר </a:t>
            </a:r>
            <a:r>
              <a:rPr lang="he-IL" dirty="0" smtClean="0"/>
              <a:t>תתרחש </a:t>
            </a:r>
            <a:r>
              <a:rPr lang="he-IL" dirty="0"/>
              <a:t>בגלל החלשות מערכת החיסון עקב זקנה </a:t>
            </a:r>
            <a:r>
              <a:rPr lang="he-IL" dirty="0" smtClean="0"/>
              <a:t>מחלה או טריגר אחר, </a:t>
            </a:r>
            <a:r>
              <a:rPr lang="he-IL" dirty="0"/>
              <a:t>תגרם מזן הבר ולא מזן החיסון . </a:t>
            </a:r>
          </a:p>
          <a:p>
            <a:r>
              <a:rPr lang="he-IL" dirty="0"/>
              <a:t>התוצאות שלנו </a:t>
            </a:r>
            <a:r>
              <a:rPr lang="he-IL" dirty="0" smtClean="0"/>
              <a:t>,המראות נוכחות מוחלטת של זן בר בכל המקרים שנבדקו,  </a:t>
            </a:r>
            <a:r>
              <a:rPr lang="he-IL" dirty="0"/>
              <a:t>מתאימות לתמונת מצב </a:t>
            </a:r>
            <a:r>
              <a:rPr lang="he-IL" dirty="0" smtClean="0"/>
              <a:t>זו.  </a:t>
            </a:r>
            <a:r>
              <a:rPr lang="he-IL" dirty="0"/>
              <a:t>דהיינו, החיסון אכן יכול למנוע את מופע המחלה אך כנראה אינו מונע התבססות לטנטית של זן הבר מבלי שהנחשף מודע לרכישתו עקב היעדר תסמינים </a:t>
            </a:r>
            <a:r>
              <a:rPr lang="he-IL" dirty="0" smtClean="0"/>
              <a:t>קליניים. </a:t>
            </a:r>
            <a:endParaRPr lang="he-IL" dirty="0"/>
          </a:p>
          <a:p>
            <a:r>
              <a:rPr lang="he-IL" dirty="0"/>
              <a:t>יחד עם זאת בגלל מיעוט הדגימות שנבדקו </a:t>
            </a:r>
            <a:r>
              <a:rPr lang="he-IL" dirty="0" smtClean="0"/>
              <a:t>(סה"כ 18 דגימות) לא </a:t>
            </a:r>
            <a:r>
              <a:rPr lang="he-IL" dirty="0"/>
              <a:t>ניתן להגיע למסקנה אודות שכיחות </a:t>
            </a:r>
            <a:r>
              <a:rPr lang="he-IL" dirty="0" smtClean="0"/>
              <a:t>זן חיסון באירועי </a:t>
            </a:r>
            <a:r>
              <a:rPr lang="he-IL" dirty="0" err="1" smtClean="0"/>
              <a:t>ריאקטיבציה</a:t>
            </a:r>
            <a:r>
              <a:rPr lang="he-IL" dirty="0" smtClean="0"/>
              <a:t> . </a:t>
            </a:r>
            <a:endParaRPr lang="en-US" dirty="0"/>
          </a:p>
          <a:p>
            <a:endParaRPr lang="he-IL"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725470"/>
          </a:xfrm>
        </p:spPr>
        <p:txBody>
          <a:bodyPr/>
          <a:lstStyle/>
          <a:p>
            <a:pPr algn="ctr"/>
            <a:r>
              <a:rPr lang="he-IL" dirty="0"/>
              <a:t>דיון ומסקנות-המשך  </a:t>
            </a:r>
          </a:p>
        </p:txBody>
      </p:sp>
      <p:sp>
        <p:nvSpPr>
          <p:cNvPr id="3" name="מציין מיקום תוכן 2"/>
          <p:cNvSpPr>
            <a:spLocks noGrp="1"/>
          </p:cNvSpPr>
          <p:nvPr>
            <p:ph sz="quarter" idx="1"/>
          </p:nvPr>
        </p:nvSpPr>
        <p:spPr/>
        <p:txBody>
          <a:bodyPr/>
          <a:lstStyle/>
          <a:p>
            <a:r>
              <a:rPr lang="he-IL" dirty="0"/>
              <a:t>האפשרות להבדיל בצורה מהירה וטובה בין זן החיסון לזן הבר מאפשרת לתת מענה במקרים בהם ישנו צורך קליני לאפיין את הופעת הנגע למשל במקרה של הופעת הנגע סמוך למועד ההתחסנות או הופעת נגעים בילדים חולי סרטן .</a:t>
            </a:r>
            <a:endParaRPr lang="en-US" dirty="0"/>
          </a:p>
          <a:p>
            <a:r>
              <a:rPr lang="he-IL" dirty="0"/>
              <a:t> מטרתו העיקרית של פרויקט זה הייתה לבסס ולתקף שיטה מעבדתית להבדלה בין זן חיסון לבין זן פראי של הנגיף </a:t>
            </a:r>
            <a:r>
              <a:rPr lang="en-US" dirty="0"/>
              <a:t>VZV</a:t>
            </a:r>
            <a:r>
              <a:rPr lang="he-IL" dirty="0"/>
              <a:t> . </a:t>
            </a:r>
          </a:p>
          <a:p>
            <a:r>
              <a:rPr lang="he-IL" dirty="0"/>
              <a:t>כעת ,משהושגה מטרה זו , ניתן להחיל את השיטה לצרכים קליניים ולצרכי מחקר.</a:t>
            </a:r>
            <a:endParaRPr lang="en-US" dirty="0"/>
          </a:p>
          <a:p>
            <a:endParaRPr lang="he-IL"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225404"/>
          </a:xfrm>
        </p:spPr>
        <p:txBody>
          <a:bodyPr>
            <a:normAutofit fontScale="90000"/>
          </a:bodyPr>
          <a:lstStyle/>
          <a:p>
            <a:pPr algn="ctr"/>
            <a:r>
              <a:rPr lang="en-US" b="1" dirty="0"/>
              <a:t>References</a:t>
            </a:r>
            <a:endParaRPr lang="he-IL" dirty="0"/>
          </a:p>
        </p:txBody>
      </p:sp>
      <p:sp>
        <p:nvSpPr>
          <p:cNvPr id="3" name="מציין מיקום תוכן 2"/>
          <p:cNvSpPr>
            <a:spLocks noGrp="1"/>
          </p:cNvSpPr>
          <p:nvPr>
            <p:ph sz="quarter" idx="1"/>
          </p:nvPr>
        </p:nvSpPr>
        <p:spPr>
          <a:xfrm>
            <a:off x="428596" y="428604"/>
            <a:ext cx="7467600" cy="5973910"/>
          </a:xfrm>
        </p:spPr>
        <p:txBody>
          <a:bodyPr>
            <a:noAutofit/>
          </a:bodyPr>
          <a:lstStyle/>
          <a:p>
            <a:pPr algn="l">
              <a:buNone/>
            </a:pPr>
            <a:r>
              <a:rPr lang="en-US" sz="1400" dirty="0"/>
              <a:t>1.Cohen, J.I .,et al.</a:t>
            </a:r>
            <a:r>
              <a:rPr lang="en-US" sz="1400" i="1" dirty="0"/>
              <a:t> </a:t>
            </a:r>
            <a:r>
              <a:rPr lang="en-US" sz="1400" i="1" dirty="0" err="1"/>
              <a:t>Varicella</a:t>
            </a:r>
            <a:r>
              <a:rPr lang="en-US" sz="1400" i="1" dirty="0"/>
              <a:t>-Zoster Virus </a:t>
            </a:r>
            <a:r>
              <a:rPr lang="en-US" sz="1400" i="1" dirty="0" err="1"/>
              <a:t>RepliationPathogenesis</a:t>
            </a:r>
            <a:r>
              <a:rPr lang="en-US" sz="1400" i="1" dirty="0"/>
              <a:t> and I</a:t>
            </a:r>
            <a:r>
              <a:rPr lang="en-US" sz="1400" dirty="0"/>
              <a:t>, in </a:t>
            </a:r>
            <a:r>
              <a:rPr lang="en-US" sz="1400" i="1" dirty="0"/>
              <a:t>Fields Virology</a:t>
            </a:r>
            <a:r>
              <a:rPr lang="en-US" sz="1400" dirty="0"/>
              <a:t> D.M. </a:t>
            </a:r>
            <a:r>
              <a:rPr lang="en-US" sz="1400" dirty="0" err="1"/>
              <a:t>Knipe</a:t>
            </a:r>
            <a:r>
              <a:rPr lang="en-US" sz="1400" dirty="0"/>
              <a:t> and P.M. </a:t>
            </a:r>
            <a:r>
              <a:rPr lang="en-US" sz="1400" dirty="0" err="1"/>
              <a:t>Howley</a:t>
            </a:r>
            <a:r>
              <a:rPr lang="en-US" sz="1400" dirty="0"/>
              <a:t>, Editors. 2007, Lippincott Williams &amp; Wilkins: Philadelphia. P. 2774-802.</a:t>
            </a:r>
          </a:p>
          <a:p>
            <a:pPr algn="l">
              <a:buNone/>
            </a:pPr>
            <a:r>
              <a:rPr lang="en-US" sz="1400" dirty="0"/>
              <a:t> 2. </a:t>
            </a:r>
            <a:r>
              <a:rPr lang="en-US" sz="1400" dirty="0" err="1"/>
              <a:t>Tillieux</a:t>
            </a:r>
            <a:r>
              <a:rPr lang="en-US" sz="1400" dirty="0"/>
              <a:t>, S. L., et al. </a:t>
            </a:r>
            <a:r>
              <a:rPr lang="en-US" sz="1400" i="1" dirty="0"/>
              <a:t>Complete DNA Sequences of Two Oka Strain </a:t>
            </a:r>
            <a:r>
              <a:rPr lang="en-US" sz="1400" i="1" dirty="0" err="1"/>
              <a:t>Varicella</a:t>
            </a:r>
            <a:r>
              <a:rPr lang="en-US" sz="1400" i="1" dirty="0"/>
              <a:t>-Zoster Virus </a:t>
            </a:r>
            <a:r>
              <a:rPr lang="en-US" sz="1400" i="1" dirty="0" err="1"/>
              <a:t>Genomes</a:t>
            </a:r>
            <a:r>
              <a:rPr lang="en-US" sz="1400" dirty="0" err="1"/>
              <a:t>.in</a:t>
            </a:r>
            <a:r>
              <a:rPr lang="en-US" sz="1400" dirty="0"/>
              <a:t> </a:t>
            </a:r>
            <a:r>
              <a:rPr lang="en-US" sz="1400" i="1" dirty="0"/>
              <a:t>Journal of Virology</a:t>
            </a:r>
            <a:r>
              <a:rPr lang="en-US" sz="1400" dirty="0"/>
              <a:t>, 2008, 82.22: 11023. </a:t>
            </a:r>
          </a:p>
          <a:p>
            <a:pPr algn="l">
              <a:buNone/>
            </a:pPr>
            <a:r>
              <a:rPr lang="en-US" sz="1400" dirty="0"/>
              <a:t>3.Wolff, M. H., et al. </a:t>
            </a:r>
            <a:r>
              <a:rPr lang="en-US" sz="1400" i="1" dirty="0" err="1"/>
              <a:t>Varicella</a:t>
            </a:r>
            <a:r>
              <a:rPr lang="en-US" sz="1400" i="1" dirty="0"/>
              <a:t>-Zoster Virus: Molecular Biology, Pathogenesis, and Clinical Aspects</a:t>
            </a:r>
            <a:r>
              <a:rPr lang="en-US" sz="1400" dirty="0"/>
              <a:t>. Basel: </a:t>
            </a:r>
            <a:r>
              <a:rPr lang="en-US" sz="1400" dirty="0" err="1"/>
              <a:t>Karger</a:t>
            </a:r>
            <a:r>
              <a:rPr lang="en-US" sz="1400" dirty="0"/>
              <a:t>, 1999.</a:t>
            </a:r>
            <a:r>
              <a:rPr lang="he-IL" sz="1400" dirty="0"/>
              <a:t>‏</a:t>
            </a:r>
            <a:r>
              <a:rPr lang="en-US" sz="1400" dirty="0"/>
              <a:t> </a:t>
            </a:r>
          </a:p>
          <a:p>
            <a:pPr algn="l">
              <a:buNone/>
            </a:pPr>
            <a:r>
              <a:rPr lang="en-US" sz="1400" dirty="0"/>
              <a:t>4. </a:t>
            </a:r>
            <a:r>
              <a:rPr lang="en-US" sz="1400" dirty="0" err="1"/>
              <a:t>Grose</a:t>
            </a:r>
            <a:r>
              <a:rPr lang="en-US" sz="1400" dirty="0"/>
              <a:t>, C., </a:t>
            </a:r>
            <a:r>
              <a:rPr lang="en-US" sz="1400" i="1" dirty="0"/>
              <a:t>Variation on a theme by </a:t>
            </a:r>
            <a:r>
              <a:rPr lang="en-US" sz="1400" i="1" dirty="0" err="1"/>
              <a:t>Fenner</a:t>
            </a:r>
            <a:r>
              <a:rPr lang="en-US" sz="1400" i="1" dirty="0"/>
              <a:t>: the pathogenesis of chickenpox</a:t>
            </a:r>
            <a:r>
              <a:rPr lang="en-US" sz="1400" dirty="0"/>
              <a:t>. Pediatrics, 1981. 68(5): p. 735-7.</a:t>
            </a:r>
          </a:p>
          <a:p>
            <a:pPr algn="l">
              <a:buNone/>
            </a:pPr>
            <a:r>
              <a:rPr lang="en-US" sz="1400" dirty="0"/>
              <a:t>5. </a:t>
            </a:r>
            <a:r>
              <a:rPr lang="en-US" sz="1400" dirty="0" err="1"/>
              <a:t>Jacquet</a:t>
            </a:r>
            <a:r>
              <a:rPr lang="en-US" sz="1400" dirty="0"/>
              <a:t>, A., et al .</a:t>
            </a:r>
            <a:r>
              <a:rPr lang="en-US" sz="1400" i="1" dirty="0"/>
              <a:t>The </a:t>
            </a:r>
            <a:r>
              <a:rPr lang="en-US" sz="1400" i="1" dirty="0" err="1"/>
              <a:t>varicella</a:t>
            </a:r>
            <a:r>
              <a:rPr lang="en-US" sz="1400" i="1" dirty="0"/>
              <a:t> zoster virus glycoprotein B (</a:t>
            </a:r>
            <a:r>
              <a:rPr lang="en-US" sz="1400" i="1" dirty="0" err="1"/>
              <a:t>gB</a:t>
            </a:r>
            <a:r>
              <a:rPr lang="en-US" sz="1400" i="1" dirty="0"/>
              <a:t>) plays a role in virus binding to cell surface </a:t>
            </a:r>
            <a:r>
              <a:rPr lang="en-US" sz="1400" i="1" dirty="0" err="1"/>
              <a:t>eparin</a:t>
            </a:r>
            <a:r>
              <a:rPr lang="en-US" sz="1400" i="1" dirty="0"/>
              <a:t> sulfate </a:t>
            </a:r>
            <a:r>
              <a:rPr lang="en-US" sz="1400" i="1" dirty="0" err="1"/>
              <a:t>proteoglycans</a:t>
            </a:r>
            <a:r>
              <a:rPr lang="en-US" sz="1400" dirty="0"/>
              <a:t>. In </a:t>
            </a:r>
            <a:r>
              <a:rPr lang="en-US" sz="1400" i="1" dirty="0"/>
              <a:t>Virus Res</a:t>
            </a:r>
            <a:r>
              <a:rPr lang="en-US" sz="1400" dirty="0"/>
              <a:t>, 1998. 53(2): p. 197-207.</a:t>
            </a:r>
          </a:p>
          <a:p>
            <a:pPr algn="l">
              <a:buNone/>
            </a:pPr>
            <a:r>
              <a:rPr lang="en-US" sz="1400" dirty="0"/>
              <a:t>6. </a:t>
            </a:r>
            <a:r>
              <a:rPr lang="en-US" sz="1400" dirty="0" err="1"/>
              <a:t>Kinchington</a:t>
            </a:r>
            <a:r>
              <a:rPr lang="en-US" sz="1400" dirty="0"/>
              <a:t>, P.R .,et al .</a:t>
            </a:r>
            <a:r>
              <a:rPr lang="en-US" sz="1400" i="1" dirty="0"/>
              <a:t>The </a:t>
            </a:r>
            <a:r>
              <a:rPr lang="en-US" sz="1400" i="1" dirty="0" err="1"/>
              <a:t>varicella</a:t>
            </a:r>
            <a:r>
              <a:rPr lang="en-US" sz="1400" i="1" dirty="0"/>
              <a:t>-zoster virus immediate-early protein IE62 is a major component of virus particles</a:t>
            </a:r>
            <a:r>
              <a:rPr lang="en-US" sz="1400" dirty="0"/>
              <a:t>. In </a:t>
            </a:r>
            <a:r>
              <a:rPr lang="en-US" sz="1400" i="1" dirty="0"/>
              <a:t>Journal of Virology</a:t>
            </a:r>
            <a:r>
              <a:rPr lang="en-US" sz="1400" dirty="0"/>
              <a:t>, 1992. 66(1): p. 359-66.</a:t>
            </a:r>
          </a:p>
          <a:p>
            <a:pPr algn="l">
              <a:buNone/>
            </a:pPr>
            <a:r>
              <a:rPr lang="en-US" sz="1400" dirty="0"/>
              <a:t> 7. </a:t>
            </a:r>
            <a:r>
              <a:rPr lang="en-US" sz="1400" dirty="0" err="1"/>
              <a:t>Kinchington</a:t>
            </a:r>
            <a:r>
              <a:rPr lang="en-US" sz="1400" dirty="0"/>
              <a:t>, P.R., et al. </a:t>
            </a:r>
            <a:r>
              <a:rPr lang="en-US" sz="1400" i="1" dirty="0"/>
              <a:t>The transcriptional regulatory proteins encoded by </a:t>
            </a:r>
            <a:r>
              <a:rPr lang="en-US" sz="1400" i="1" dirty="0" err="1"/>
              <a:t>varicella</a:t>
            </a:r>
            <a:r>
              <a:rPr lang="en-US" sz="1400" i="1" dirty="0"/>
              <a:t>-zoster virus open reading frames (ORFs) 4 and 63, but not ORF 61, are associated with purified virus particles</a:t>
            </a:r>
            <a:r>
              <a:rPr lang="en-US" sz="1400" dirty="0"/>
              <a:t>. In </a:t>
            </a:r>
            <a:r>
              <a:rPr lang="en-US" sz="1400" i="1" dirty="0"/>
              <a:t>Journal of Virology</a:t>
            </a:r>
            <a:r>
              <a:rPr lang="en-US" sz="1400" dirty="0"/>
              <a:t>, 1995. 69(7): p. 4274-82.</a:t>
            </a:r>
          </a:p>
          <a:p>
            <a:pPr algn="l">
              <a:buNone/>
            </a:pPr>
            <a:r>
              <a:rPr lang="en-US" sz="1400" dirty="0"/>
              <a:t>8. Davison, A.J., </a:t>
            </a:r>
            <a:r>
              <a:rPr lang="en-US" sz="1400" i="1" dirty="0"/>
              <a:t>Structure of the genome termini of </a:t>
            </a:r>
            <a:r>
              <a:rPr lang="en-US" sz="1400" i="1" dirty="0" err="1"/>
              <a:t>varicella</a:t>
            </a:r>
            <a:r>
              <a:rPr lang="en-US" sz="1400" i="1" dirty="0"/>
              <a:t>-zoster </a:t>
            </a:r>
            <a:r>
              <a:rPr lang="en-US" sz="1400" i="1" dirty="0" err="1"/>
              <a:t>virus.</a:t>
            </a:r>
            <a:r>
              <a:rPr lang="en-US" sz="1400" dirty="0" err="1"/>
              <a:t>in</a:t>
            </a:r>
            <a:r>
              <a:rPr lang="en-US" sz="1400" dirty="0"/>
              <a:t> </a:t>
            </a:r>
            <a:r>
              <a:rPr lang="en-US" sz="1400" i="1" dirty="0"/>
              <a:t>The Journal of General Virology</a:t>
            </a:r>
            <a:r>
              <a:rPr lang="en-US" sz="1400" dirty="0"/>
              <a:t>, 1984. 65 ( Pt 11): p. 1969-77.</a:t>
            </a:r>
            <a:endParaRPr lang="he-IL" sz="1400" dirty="0"/>
          </a:p>
          <a:p>
            <a:pPr algn="l">
              <a:buNone/>
            </a:pPr>
            <a:r>
              <a:rPr lang="en-US" sz="1400" dirty="0"/>
              <a:t>9. Davison, A.J. ,et al. </a:t>
            </a:r>
            <a:r>
              <a:rPr lang="en-US" sz="1400" i="1" dirty="0"/>
              <a:t>The complete DNA sequence of </a:t>
            </a:r>
            <a:r>
              <a:rPr lang="en-US" sz="1400" i="1" dirty="0" err="1"/>
              <a:t>varicella</a:t>
            </a:r>
            <a:r>
              <a:rPr lang="en-US" sz="1400" i="1" dirty="0"/>
              <a:t>-zoster </a:t>
            </a:r>
            <a:r>
              <a:rPr lang="en-US" sz="1400" i="1" dirty="0" err="1"/>
              <a:t>virus.</a:t>
            </a:r>
            <a:r>
              <a:rPr lang="en-US" sz="1400" dirty="0" err="1"/>
              <a:t>In</a:t>
            </a:r>
            <a:r>
              <a:rPr lang="en-US" sz="1400" dirty="0"/>
              <a:t> </a:t>
            </a:r>
            <a:r>
              <a:rPr lang="en-US" sz="1400" i="1" dirty="0"/>
              <a:t>The Journal of General Virology</a:t>
            </a:r>
            <a:r>
              <a:rPr lang="en-US" sz="1400" dirty="0"/>
              <a:t>, 1986. 67 ( Pt 9): p. 1759-816.</a:t>
            </a:r>
          </a:p>
          <a:p>
            <a:pPr algn="l">
              <a:buNone/>
            </a:pPr>
            <a:r>
              <a:rPr lang="en-US" sz="1400" dirty="0"/>
              <a:t>10. Stow, N.D., et al. </a:t>
            </a:r>
            <a:r>
              <a:rPr lang="en-US" sz="1400" i="1" dirty="0"/>
              <a:t>Identification of a </a:t>
            </a:r>
            <a:r>
              <a:rPr lang="en-US" sz="1400" i="1" dirty="0" err="1"/>
              <a:t>varicella</a:t>
            </a:r>
            <a:r>
              <a:rPr lang="en-US" sz="1400" i="1" dirty="0"/>
              <a:t>-zoster virus origin of DNA replication and its activation by herpes simplex virus type 1 gene products.</a:t>
            </a:r>
            <a:r>
              <a:rPr lang="en-US" sz="1400" dirty="0"/>
              <a:t/>
            </a:r>
            <a:br>
              <a:rPr lang="en-US" sz="1400" dirty="0"/>
            </a:br>
            <a:r>
              <a:rPr lang="en-US" sz="1400" dirty="0"/>
              <a:t>The Journal of General Virology , 1986.Pt 8</a:t>
            </a:r>
            <a:r>
              <a:rPr lang="en-US" sz="1400" dirty="0">
                <a:sym typeface="Wingdings"/>
              </a:rPr>
              <a:t></a:t>
            </a:r>
            <a:r>
              <a:rPr lang="en-US" sz="1400" dirty="0"/>
              <a:t>p. 1613-27) 6.</a:t>
            </a:r>
          </a:p>
          <a:p>
            <a:pPr algn="l">
              <a:buNone/>
            </a:pPr>
            <a:endParaRPr lang="he-IL" sz="13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57158" y="0"/>
            <a:ext cx="7467600" cy="439718"/>
          </a:xfrm>
        </p:spPr>
        <p:txBody>
          <a:bodyPr>
            <a:normAutofit fontScale="90000"/>
          </a:bodyPr>
          <a:lstStyle/>
          <a:p>
            <a:pPr algn="ctr"/>
            <a:r>
              <a:rPr lang="en-US" b="1" dirty="0"/>
              <a:t>References</a:t>
            </a:r>
            <a:endParaRPr lang="he-IL" dirty="0"/>
          </a:p>
        </p:txBody>
      </p:sp>
      <p:sp>
        <p:nvSpPr>
          <p:cNvPr id="3" name="מציין מיקום תוכן 2"/>
          <p:cNvSpPr>
            <a:spLocks noGrp="1"/>
          </p:cNvSpPr>
          <p:nvPr>
            <p:ph sz="quarter" idx="1"/>
          </p:nvPr>
        </p:nvSpPr>
        <p:spPr>
          <a:xfrm>
            <a:off x="357158" y="357166"/>
            <a:ext cx="7643866" cy="6500834"/>
          </a:xfrm>
        </p:spPr>
        <p:txBody>
          <a:bodyPr>
            <a:normAutofit fontScale="25000" lnSpcReduction="20000"/>
          </a:bodyPr>
          <a:lstStyle/>
          <a:p>
            <a:pPr algn="l">
              <a:buNone/>
            </a:pPr>
            <a:r>
              <a:rPr lang="en-US" sz="5400" dirty="0"/>
              <a:t>11. </a:t>
            </a:r>
            <a:r>
              <a:rPr lang="en-US" sz="5400" dirty="0" err="1"/>
              <a:t>Gershon</a:t>
            </a:r>
            <a:r>
              <a:rPr lang="en-US" sz="5400" dirty="0"/>
              <a:t>, </a:t>
            </a:r>
            <a:r>
              <a:rPr lang="en-US" sz="5400" dirty="0" err="1"/>
              <a:t>A.A.,et</a:t>
            </a:r>
            <a:r>
              <a:rPr lang="en-US" sz="5400" dirty="0"/>
              <a:t> al . </a:t>
            </a:r>
            <a:r>
              <a:rPr lang="en-US" sz="5400" i="1" dirty="0" smtClean="0"/>
              <a:t>Intracellular transport of newly synthesized </a:t>
            </a:r>
            <a:r>
              <a:rPr lang="en-US" sz="5400" i="1" dirty="0" err="1" smtClean="0"/>
              <a:t>varicella</a:t>
            </a:r>
            <a:r>
              <a:rPr lang="en-US" sz="5400" i="1" dirty="0" smtClean="0"/>
              <a:t>-zoster virus: final envelopment in the trans-Golgi network.</a:t>
            </a:r>
            <a:r>
              <a:rPr lang="en-US" sz="5400" dirty="0" smtClean="0"/>
              <a:t> Journal of Virology, 1994. 68(10): p. 6372-90.</a:t>
            </a:r>
          </a:p>
          <a:p>
            <a:pPr algn="l">
              <a:buNone/>
            </a:pPr>
            <a:r>
              <a:rPr lang="en-US" sz="5400" dirty="0" smtClean="0"/>
              <a:t>12. Chen, </a:t>
            </a:r>
            <a:r>
              <a:rPr lang="en-US" sz="5400" dirty="0" err="1" smtClean="0"/>
              <a:t>J.J.,et</a:t>
            </a:r>
            <a:r>
              <a:rPr lang="en-US" sz="5400" dirty="0" smtClean="0"/>
              <a:t> al. </a:t>
            </a:r>
            <a:r>
              <a:rPr lang="en-US" sz="5400" i="1" dirty="0" smtClean="0"/>
              <a:t>Mannose 6-phosphate receptor dependence of </a:t>
            </a:r>
            <a:r>
              <a:rPr lang="en-US" sz="5400" i="1" dirty="0" err="1" smtClean="0"/>
              <a:t>varicella</a:t>
            </a:r>
            <a:r>
              <a:rPr lang="en-US" sz="5400" i="1" dirty="0" smtClean="0"/>
              <a:t> zoster virus infection in vitro and in the epidermis during </a:t>
            </a:r>
            <a:r>
              <a:rPr lang="en-US" sz="5400" i="1" dirty="0" err="1" smtClean="0"/>
              <a:t>varicella</a:t>
            </a:r>
            <a:r>
              <a:rPr lang="en-US" sz="5400" i="1" dirty="0" smtClean="0"/>
              <a:t> and zoster.</a:t>
            </a:r>
            <a:r>
              <a:rPr lang="en-US" sz="5400" dirty="0" smtClean="0"/>
              <a:t> Cell, 2004. 119(7): p. 915-26.</a:t>
            </a:r>
          </a:p>
          <a:p>
            <a:pPr algn="l">
              <a:buNone/>
            </a:pPr>
            <a:r>
              <a:rPr lang="en-US" sz="5400" dirty="0" smtClean="0"/>
              <a:t>13. Moffat J., et al . </a:t>
            </a:r>
            <a:r>
              <a:rPr lang="en-US" sz="5400" i="1" dirty="0" smtClean="0"/>
              <a:t>VZV: pathogenesis and the disease consequences of primary infection</a:t>
            </a:r>
            <a:r>
              <a:rPr lang="en-US" sz="5400" dirty="0" smtClean="0"/>
              <a:t>. In: Arvin A, </a:t>
            </a:r>
            <a:r>
              <a:rPr lang="en-US" sz="5400" dirty="0" err="1" smtClean="0"/>
              <a:t>Campadelli</a:t>
            </a:r>
            <a:r>
              <a:rPr lang="en-US" sz="5400" dirty="0" smtClean="0"/>
              <a:t>-Fiume G, </a:t>
            </a:r>
            <a:r>
              <a:rPr lang="en-US" sz="5400" dirty="0" err="1" smtClean="0"/>
              <a:t>Mocarski</a:t>
            </a:r>
            <a:r>
              <a:rPr lang="en-US" sz="5400" dirty="0" smtClean="0"/>
              <a:t> E, et al., editors. Human </a:t>
            </a:r>
            <a:r>
              <a:rPr lang="en-US" sz="5400" dirty="0" err="1" smtClean="0"/>
              <a:t>Herpesviruses</a:t>
            </a:r>
            <a:r>
              <a:rPr lang="en-US" sz="5400" dirty="0" smtClean="0"/>
              <a:t>: Biology, Therapy, and </a:t>
            </a:r>
            <a:r>
              <a:rPr lang="en-US" sz="5400" dirty="0" err="1" smtClean="0"/>
              <a:t>Immunoprophylaxis</a:t>
            </a:r>
            <a:r>
              <a:rPr lang="en-US" sz="5400" dirty="0" smtClean="0"/>
              <a:t>. Cambridge: Cambridge University Press; 2007. Chapter 37</a:t>
            </a:r>
            <a:r>
              <a:rPr lang="en-US" sz="5400" b="1" dirty="0" smtClean="0"/>
              <a:t>.</a:t>
            </a:r>
            <a:endParaRPr lang="he-IL" sz="5400" dirty="0" smtClean="0"/>
          </a:p>
          <a:p>
            <a:pPr algn="l">
              <a:buNone/>
            </a:pPr>
            <a:r>
              <a:rPr lang="en-US" sz="5400" dirty="0" smtClean="0"/>
              <a:t>14. Jones, J.O., et al . </a:t>
            </a:r>
            <a:r>
              <a:rPr lang="en-US" sz="5400" i="1" dirty="0" smtClean="0"/>
              <a:t>Inhibition of the NF-</a:t>
            </a:r>
            <a:r>
              <a:rPr lang="en-US" sz="5400" i="1" dirty="0" err="1" smtClean="0"/>
              <a:t>kappaB</a:t>
            </a:r>
            <a:r>
              <a:rPr lang="en-US" sz="5400" i="1" dirty="0" smtClean="0"/>
              <a:t> pathway by </a:t>
            </a:r>
            <a:r>
              <a:rPr lang="en-US" sz="5400" i="1" dirty="0" err="1" smtClean="0"/>
              <a:t>varicella</a:t>
            </a:r>
            <a:r>
              <a:rPr lang="en-US" sz="5400" i="1" dirty="0" smtClean="0"/>
              <a:t>-zoster virus in vitro and in human epidermal cells in vivo.</a:t>
            </a:r>
            <a:r>
              <a:rPr lang="en-US" sz="5400" dirty="0" smtClean="0"/>
              <a:t> Journal of Virology, 2006. 80(11): p. 5113-24.</a:t>
            </a:r>
          </a:p>
          <a:p>
            <a:pPr algn="l">
              <a:buNone/>
            </a:pPr>
            <a:r>
              <a:rPr lang="en-US" sz="5400" dirty="0" smtClean="0"/>
              <a:t>15. Myers, M.G., </a:t>
            </a:r>
            <a:r>
              <a:rPr lang="en-US" sz="5400" i="1" dirty="0" err="1" smtClean="0"/>
              <a:t>Viremia</a:t>
            </a:r>
            <a:r>
              <a:rPr lang="en-US" sz="5400" i="1" dirty="0" smtClean="0"/>
              <a:t> caused by </a:t>
            </a:r>
            <a:r>
              <a:rPr lang="en-US" sz="5400" i="1" dirty="0" err="1" smtClean="0"/>
              <a:t>varicella</a:t>
            </a:r>
            <a:r>
              <a:rPr lang="en-US" sz="5400" i="1" dirty="0" smtClean="0"/>
              <a:t>-zoster virus: association with malignant progressive </a:t>
            </a:r>
            <a:r>
              <a:rPr lang="en-US" sz="5400" i="1" dirty="0" err="1" smtClean="0"/>
              <a:t>varicella</a:t>
            </a:r>
            <a:r>
              <a:rPr lang="en-US" sz="5400" i="1" dirty="0" smtClean="0"/>
              <a:t>.</a:t>
            </a:r>
            <a:r>
              <a:rPr lang="en-US" sz="5400" dirty="0" smtClean="0"/>
              <a:t> J Infect </a:t>
            </a:r>
            <a:r>
              <a:rPr lang="en-US" sz="5400" dirty="0" err="1" smtClean="0"/>
              <a:t>Dis</a:t>
            </a:r>
            <a:r>
              <a:rPr lang="en-US" sz="5400" dirty="0" smtClean="0"/>
              <a:t>, 1979. 140(2): p. 229-33.</a:t>
            </a:r>
          </a:p>
          <a:p>
            <a:pPr algn="l">
              <a:buNone/>
            </a:pPr>
            <a:r>
              <a:rPr lang="en-US" sz="5400" dirty="0" smtClean="0"/>
              <a:t>16. </a:t>
            </a:r>
            <a:r>
              <a:rPr lang="en-US" sz="5400" dirty="0" err="1" smtClean="0"/>
              <a:t>Sauerbrei</a:t>
            </a:r>
            <a:r>
              <a:rPr lang="en-US" sz="5400" dirty="0" smtClean="0"/>
              <a:t>, A,. et al. </a:t>
            </a:r>
            <a:r>
              <a:rPr lang="en-US" sz="5400" i="1" dirty="0" smtClean="0"/>
              <a:t>Molecular diagnosis of zoster post </a:t>
            </a:r>
            <a:r>
              <a:rPr lang="en-US" sz="5400" i="1" dirty="0" err="1" smtClean="0"/>
              <a:t>varicella</a:t>
            </a:r>
            <a:r>
              <a:rPr lang="en-US" sz="5400" i="1" dirty="0" smtClean="0"/>
              <a:t> vaccination</a:t>
            </a:r>
            <a:r>
              <a:rPr lang="en-US" sz="5400" dirty="0" smtClean="0"/>
              <a:t>. Journal of </a:t>
            </a:r>
            <a:endParaRPr lang="he-IL" sz="5400" dirty="0" smtClean="0"/>
          </a:p>
          <a:p>
            <a:pPr algn="l">
              <a:buNone/>
            </a:pPr>
            <a:r>
              <a:rPr lang="en-US" sz="5400" dirty="0" smtClean="0"/>
              <a:t>Clinical Virology,2003, 27.2: 190-199.</a:t>
            </a:r>
          </a:p>
          <a:p>
            <a:pPr algn="l">
              <a:buNone/>
            </a:pPr>
            <a:r>
              <a:rPr lang="en-US" sz="5400" dirty="0" smtClean="0"/>
              <a:t>17. </a:t>
            </a:r>
            <a:r>
              <a:rPr lang="en-US" sz="5400" dirty="0" err="1" smtClean="0"/>
              <a:t>Campsall</a:t>
            </a:r>
            <a:r>
              <a:rPr lang="en-US" sz="5400" dirty="0" smtClean="0"/>
              <a:t>, P. A., et al. </a:t>
            </a:r>
            <a:r>
              <a:rPr lang="en-US" sz="5400" i="1" dirty="0" smtClean="0"/>
              <a:t>Detection and genotyping of </a:t>
            </a:r>
            <a:r>
              <a:rPr lang="en-US" sz="5400" i="1" dirty="0" err="1" smtClean="0"/>
              <a:t>varicella</a:t>
            </a:r>
            <a:r>
              <a:rPr lang="en-US" sz="5400" i="1" dirty="0" smtClean="0"/>
              <a:t>-zoster virus by </a:t>
            </a:r>
            <a:r>
              <a:rPr lang="en-US" sz="5400" i="1" dirty="0" err="1" smtClean="0"/>
              <a:t>TaqMan</a:t>
            </a:r>
            <a:r>
              <a:rPr lang="en-US" sz="5400" i="1" dirty="0" smtClean="0"/>
              <a:t> allelic discrimination real-time PCR</a:t>
            </a:r>
            <a:r>
              <a:rPr lang="en-US" sz="5400" dirty="0" smtClean="0"/>
              <a:t>. </a:t>
            </a:r>
            <a:r>
              <a:rPr lang="en-US" sz="5400" i="1" dirty="0" smtClean="0"/>
              <a:t>In Journal of clinical microbiology</a:t>
            </a:r>
            <a:r>
              <a:rPr lang="en-US" sz="5400" dirty="0" smtClean="0"/>
              <a:t>,2004.</a:t>
            </a:r>
            <a:r>
              <a:rPr lang="en-US" sz="5400" i="1" dirty="0" smtClean="0"/>
              <a:t>42</a:t>
            </a:r>
            <a:r>
              <a:rPr lang="en-US" sz="5400" dirty="0" smtClean="0"/>
              <a:t>(4), 1409-1413.</a:t>
            </a:r>
          </a:p>
          <a:p>
            <a:pPr algn="l">
              <a:buNone/>
            </a:pPr>
            <a:r>
              <a:rPr lang="en-US" sz="5400" dirty="0" smtClean="0"/>
              <a:t>18. </a:t>
            </a:r>
            <a:r>
              <a:rPr lang="en-US" sz="5400" dirty="0" err="1" smtClean="0"/>
              <a:t>Quinlivan</a:t>
            </a:r>
            <a:r>
              <a:rPr lang="en-US" sz="5400" dirty="0" smtClean="0"/>
              <a:t>, M. L., et al</a:t>
            </a:r>
            <a:r>
              <a:rPr lang="en-US" sz="5400" i="1" dirty="0" smtClean="0"/>
              <a:t>. Novel genetic variation identified at fixed loci in ORF62 of the Oka </a:t>
            </a:r>
            <a:r>
              <a:rPr lang="en-US" sz="5400" i="1" dirty="0" err="1" smtClean="0"/>
              <a:t>varicella</a:t>
            </a:r>
            <a:r>
              <a:rPr lang="en-US" sz="5400" i="1" dirty="0" smtClean="0"/>
              <a:t> vaccine and in a case of vaccine-associated herpes zoster</a:t>
            </a:r>
            <a:r>
              <a:rPr lang="en-US" sz="5400" dirty="0" smtClean="0"/>
              <a:t>. </a:t>
            </a:r>
            <a:r>
              <a:rPr lang="en-US" sz="5400" i="1" dirty="0" smtClean="0"/>
              <a:t>In Journal of clinical microbiology</a:t>
            </a:r>
            <a:r>
              <a:rPr lang="en-US" sz="5400" dirty="0" smtClean="0"/>
              <a:t>,2012. </a:t>
            </a:r>
            <a:r>
              <a:rPr lang="en-US" sz="5400" i="1" dirty="0" smtClean="0"/>
              <a:t>50</a:t>
            </a:r>
            <a:r>
              <a:rPr lang="en-US" sz="5400" dirty="0" smtClean="0"/>
              <a:t>(5), 1533-1538.</a:t>
            </a:r>
            <a:r>
              <a:rPr lang="he-IL" sz="5400" dirty="0" smtClean="0"/>
              <a:t>‏</a:t>
            </a:r>
            <a:r>
              <a:rPr lang="en-US" sz="5400" dirty="0" smtClean="0"/>
              <a:t> </a:t>
            </a:r>
          </a:p>
          <a:p>
            <a:pPr algn="l">
              <a:buNone/>
            </a:pPr>
            <a:r>
              <a:rPr lang="en-US" sz="5400" dirty="0" smtClean="0"/>
              <a:t>19. </a:t>
            </a:r>
            <a:r>
              <a:rPr lang="en-US" sz="5400" dirty="0" err="1" smtClean="0"/>
              <a:t>Harbecke</a:t>
            </a:r>
            <a:r>
              <a:rPr lang="en-US" sz="5400" dirty="0" smtClean="0"/>
              <a:t>, R., et al. </a:t>
            </a:r>
            <a:r>
              <a:rPr lang="en-US" sz="5400" i="1" dirty="0" smtClean="0"/>
              <a:t>A real‐time PCR assay to identify and discriminate among wild‐type and vaccine strains of </a:t>
            </a:r>
            <a:r>
              <a:rPr lang="en-US" sz="5400" i="1" dirty="0" err="1" smtClean="0"/>
              <a:t>varicella</a:t>
            </a:r>
            <a:r>
              <a:rPr lang="en-US" sz="5400" i="1" dirty="0" smtClean="0"/>
              <a:t>‐zoster virus and herpes simplex virus in clinical specimens, and comparison with the clinical </a:t>
            </a:r>
            <a:r>
              <a:rPr lang="en-US" sz="5400" i="1" dirty="0" err="1" smtClean="0"/>
              <a:t>diagnoses</a:t>
            </a:r>
            <a:r>
              <a:rPr lang="en-US" sz="5400" dirty="0" err="1" smtClean="0"/>
              <a:t>.in</a:t>
            </a:r>
            <a:r>
              <a:rPr lang="en-US" sz="5400" dirty="0" smtClean="0"/>
              <a:t> </a:t>
            </a:r>
            <a:r>
              <a:rPr lang="en-US" sz="5400" i="1" dirty="0" smtClean="0"/>
              <a:t>Journal of medical virology</a:t>
            </a:r>
            <a:r>
              <a:rPr lang="en-US" sz="5400" dirty="0" smtClean="0"/>
              <a:t>,2009. </a:t>
            </a:r>
            <a:r>
              <a:rPr lang="en-US" sz="5400" i="1" dirty="0" smtClean="0"/>
              <a:t>81</a:t>
            </a:r>
            <a:r>
              <a:rPr lang="en-US" sz="5400" dirty="0" smtClean="0"/>
              <a:t>(7), 1310-1322.</a:t>
            </a:r>
            <a:r>
              <a:rPr lang="he-IL" sz="5400" dirty="0" smtClean="0"/>
              <a:t>‏</a:t>
            </a:r>
            <a:endParaRPr lang="en-US" sz="5400" dirty="0" smtClean="0"/>
          </a:p>
          <a:p>
            <a:pPr algn="l">
              <a:buNone/>
            </a:pPr>
            <a:r>
              <a:rPr lang="en-US" sz="5400" dirty="0" smtClean="0"/>
              <a:t>20. Parker, S. P., et al. </a:t>
            </a:r>
            <a:r>
              <a:rPr lang="en-US" sz="5400" i="1" dirty="0" smtClean="0"/>
              <a:t>Genotyping of </a:t>
            </a:r>
            <a:r>
              <a:rPr lang="en-US" sz="5400" i="1" dirty="0" err="1" smtClean="0"/>
              <a:t>varicella</a:t>
            </a:r>
            <a:r>
              <a:rPr lang="en-US" sz="5400" i="1" dirty="0" smtClean="0"/>
              <a:t>-zoster virus and the discrimination of Oka vaccine strains by </a:t>
            </a:r>
            <a:r>
              <a:rPr lang="en-US" sz="5400" i="1" dirty="0" err="1" smtClean="0"/>
              <a:t>TaqMan</a:t>
            </a:r>
            <a:r>
              <a:rPr lang="en-US" sz="5400" i="1" dirty="0" smtClean="0"/>
              <a:t> real-time PCR</a:t>
            </a:r>
            <a:r>
              <a:rPr lang="en-US" sz="5400" dirty="0" smtClean="0"/>
              <a:t>. </a:t>
            </a:r>
            <a:r>
              <a:rPr lang="en-US" sz="5400" i="1" dirty="0" smtClean="0"/>
              <a:t>In Journal of clinical microbiology</a:t>
            </a:r>
            <a:r>
              <a:rPr lang="en-US" sz="5400" dirty="0" smtClean="0"/>
              <a:t>, 2006. </a:t>
            </a:r>
            <a:r>
              <a:rPr lang="en-US" sz="5400" i="1" dirty="0" smtClean="0"/>
              <a:t>44</a:t>
            </a:r>
            <a:r>
              <a:rPr lang="en-US" sz="5400" dirty="0" smtClean="0"/>
              <a:t>(11), 3911-3914.</a:t>
            </a:r>
            <a:r>
              <a:rPr lang="he-IL" sz="5400" dirty="0" smtClean="0"/>
              <a:t>‏</a:t>
            </a:r>
            <a:r>
              <a:rPr lang="en-US" sz="5400" dirty="0" smtClean="0"/>
              <a:t/>
            </a:r>
            <a:br>
              <a:rPr lang="en-US" sz="5400" dirty="0" smtClean="0"/>
            </a:br>
            <a:r>
              <a:rPr lang="en-US" sz="4800" dirty="0" smtClean="0"/>
              <a:t> 21. Sato B., et al . </a:t>
            </a:r>
            <a:r>
              <a:rPr lang="en-US" sz="4800" i="1" dirty="0" smtClean="0"/>
              <a:t>Mutational Analysis of Open Reading Frames 62 and 71, Encoding the </a:t>
            </a:r>
            <a:r>
              <a:rPr lang="en-US" sz="4800" i="1" dirty="0" err="1" smtClean="0"/>
              <a:t>Varicella</a:t>
            </a:r>
            <a:r>
              <a:rPr lang="en-US" sz="4800" i="1" dirty="0" smtClean="0"/>
              <a:t>-Zoster Virus Immediate-Early </a:t>
            </a:r>
            <a:r>
              <a:rPr lang="en-US" sz="4800" i="1" dirty="0" err="1" smtClean="0"/>
              <a:t>Transactivating</a:t>
            </a:r>
            <a:r>
              <a:rPr lang="en-US" sz="4800" i="1" dirty="0" smtClean="0"/>
              <a:t> Protein, IE62, and Effects on Replication In Vitro and in Skin </a:t>
            </a:r>
            <a:r>
              <a:rPr lang="en-US" sz="4800" i="1" dirty="0" err="1" smtClean="0"/>
              <a:t>Xenografts</a:t>
            </a:r>
            <a:r>
              <a:rPr lang="en-US" sz="4800" i="1" dirty="0" smtClean="0"/>
              <a:t> in the SCID-</a:t>
            </a:r>
            <a:r>
              <a:rPr lang="en-US" sz="4800" i="1" dirty="0" err="1" smtClean="0"/>
              <a:t>hu</a:t>
            </a:r>
            <a:r>
              <a:rPr lang="en-US" sz="4800" i="1" dirty="0" smtClean="0"/>
              <a:t> Mouse In </a:t>
            </a:r>
            <a:r>
              <a:rPr lang="en-US" sz="4800" i="1" dirty="0" err="1" smtClean="0"/>
              <a:t>Vivo</a:t>
            </a:r>
            <a:r>
              <a:rPr lang="en-US" sz="4800" dirty="0" err="1" smtClean="0"/>
              <a:t>.In</a:t>
            </a:r>
            <a:r>
              <a:rPr lang="en-US" sz="4800" i="1" dirty="0" err="1" smtClean="0"/>
              <a:t>Journal</a:t>
            </a:r>
            <a:r>
              <a:rPr lang="en-US" sz="4800" i="1" dirty="0" smtClean="0"/>
              <a:t> of Virology</a:t>
            </a:r>
            <a:r>
              <a:rPr lang="en-US" sz="4800" dirty="0" smtClean="0"/>
              <a:t>. 2003;77(10):5607-5620 </a:t>
            </a:r>
            <a:r>
              <a:rPr lang="he-IL" sz="4800" dirty="0" smtClean="0"/>
              <a:t/>
            </a:r>
            <a:br>
              <a:rPr lang="he-IL" sz="4800" dirty="0" smtClean="0"/>
            </a:br>
            <a:endParaRPr lang="he-IL" sz="4800" dirty="0" smtClean="0"/>
          </a:p>
          <a:p>
            <a:pPr algn="l">
              <a:buNone/>
            </a:pPr>
            <a:endParaRPr lang="he-IL" sz="4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8596" y="0"/>
            <a:ext cx="7467600" cy="368280"/>
          </a:xfrm>
        </p:spPr>
        <p:txBody>
          <a:bodyPr>
            <a:normAutofit fontScale="90000"/>
          </a:bodyPr>
          <a:lstStyle/>
          <a:p>
            <a:pPr algn="ctr"/>
            <a:r>
              <a:rPr lang="en-US" b="1" dirty="0"/>
              <a:t>References</a:t>
            </a:r>
            <a:endParaRPr lang="he-IL" dirty="0"/>
          </a:p>
        </p:txBody>
      </p:sp>
      <p:sp>
        <p:nvSpPr>
          <p:cNvPr id="3" name="מציין מיקום תוכן 2"/>
          <p:cNvSpPr>
            <a:spLocks noGrp="1"/>
          </p:cNvSpPr>
          <p:nvPr>
            <p:ph sz="quarter" idx="1"/>
          </p:nvPr>
        </p:nvSpPr>
        <p:spPr>
          <a:xfrm>
            <a:off x="457200" y="285728"/>
            <a:ext cx="7467600" cy="6786610"/>
          </a:xfrm>
        </p:spPr>
        <p:txBody>
          <a:bodyPr>
            <a:noAutofit/>
          </a:bodyPr>
          <a:lstStyle/>
          <a:p>
            <a:pPr algn="l">
              <a:buNone/>
            </a:pPr>
            <a:r>
              <a:rPr lang="en-US" sz="1300" dirty="0" smtClean="0"/>
              <a:t>22</a:t>
            </a:r>
            <a:r>
              <a:rPr lang="en-US" sz="1300" dirty="0"/>
              <a:t>. </a:t>
            </a:r>
            <a:r>
              <a:rPr lang="en-US" sz="1300" dirty="0" err="1"/>
              <a:t>Sadaoka</a:t>
            </a:r>
            <a:r>
              <a:rPr lang="en-US" sz="1300" dirty="0"/>
              <a:t>, T .,et al. </a:t>
            </a:r>
            <a:r>
              <a:rPr lang="en-US" sz="1300" i="1" dirty="0"/>
              <a:t>In vitro system using human neurons demonstrates that </a:t>
            </a:r>
            <a:r>
              <a:rPr lang="en-US" sz="1300" i="1" dirty="0" err="1"/>
              <a:t>varicella</a:t>
            </a:r>
            <a:r>
              <a:rPr lang="en-US" sz="1300" i="1" dirty="0"/>
              <a:t>-zoster vaccine virus is impaired for reactivation, but not </a:t>
            </a:r>
            <a:r>
              <a:rPr lang="en-US" sz="1300" i="1" dirty="0" err="1"/>
              <a:t>latency</a:t>
            </a:r>
            <a:r>
              <a:rPr lang="en-US" sz="1300" dirty="0" err="1"/>
              <a:t>.in</a:t>
            </a:r>
            <a:r>
              <a:rPr lang="en-US" sz="1300" i="1" dirty="0" err="1"/>
              <a:t>Proceedings</a:t>
            </a:r>
            <a:r>
              <a:rPr lang="en-US" sz="1300" i="1" dirty="0"/>
              <a:t> of the National Academy of Sciences</a:t>
            </a:r>
            <a:r>
              <a:rPr lang="en-US" sz="1300" dirty="0"/>
              <a:t> 2016:</a:t>
            </a:r>
            <a:r>
              <a:rPr lang="en-US" sz="1300" i="1" dirty="0"/>
              <a:t>113</a:t>
            </a:r>
            <a:r>
              <a:rPr lang="en-US" sz="1300" dirty="0"/>
              <a:t>(17</a:t>
            </a:r>
            <a:endParaRPr lang="he-IL" sz="1300" dirty="0"/>
          </a:p>
          <a:p>
            <a:pPr algn="l">
              <a:buNone/>
            </a:pPr>
            <a:r>
              <a:rPr lang="en-US" sz="1300" dirty="0"/>
              <a:t>23.Tseng, H. F., et al. (2014</a:t>
            </a:r>
            <a:r>
              <a:rPr lang="en-US" sz="1300" i="1" dirty="0"/>
              <a:t>). Herpes zoster caused by vaccine-strain </a:t>
            </a:r>
            <a:r>
              <a:rPr lang="en-US" sz="1300" i="1" dirty="0" err="1"/>
              <a:t>varicella</a:t>
            </a:r>
            <a:r>
              <a:rPr lang="en-US" sz="1300" i="1" dirty="0"/>
              <a:t> zoster virus in an </a:t>
            </a:r>
            <a:r>
              <a:rPr lang="en-US" sz="1300" i="1" dirty="0" err="1"/>
              <a:t>immunocompetent</a:t>
            </a:r>
            <a:r>
              <a:rPr lang="en-US" sz="1300" i="1" dirty="0"/>
              <a:t> recipient of zoster </a:t>
            </a:r>
            <a:r>
              <a:rPr lang="en-US" sz="1300" i="1" dirty="0" err="1"/>
              <a:t>vaccine</a:t>
            </a:r>
            <a:r>
              <a:rPr lang="en-US" sz="1300" dirty="0" err="1"/>
              <a:t>.in</a:t>
            </a:r>
            <a:r>
              <a:rPr lang="en-US" sz="1300" i="1" dirty="0" err="1"/>
              <a:t>Clinical</a:t>
            </a:r>
            <a:r>
              <a:rPr lang="en-US" sz="1300" i="1" dirty="0"/>
              <a:t> infectious diseases</a:t>
            </a:r>
            <a:r>
              <a:rPr lang="en-US" sz="1300" dirty="0"/>
              <a:t>,2014:</a:t>
            </a:r>
            <a:r>
              <a:rPr lang="en-US" sz="1300" i="1" dirty="0"/>
              <a:t>58</a:t>
            </a:r>
            <a:r>
              <a:rPr lang="en-US" sz="1300" dirty="0"/>
              <a:t>(8), 1125-1128.</a:t>
            </a:r>
            <a:r>
              <a:rPr lang="he-IL" sz="1300" dirty="0"/>
              <a:t>‏</a:t>
            </a:r>
            <a:endParaRPr lang="en-US" sz="1300" dirty="0"/>
          </a:p>
          <a:p>
            <a:pPr algn="l">
              <a:buNone/>
            </a:pPr>
            <a:r>
              <a:rPr lang="en-US" sz="1300" dirty="0"/>
              <a:t>24.Maves, R. C., et al . </a:t>
            </a:r>
            <a:r>
              <a:rPr lang="en-US" sz="1300" i="1" dirty="0"/>
              <a:t>Disseminated vaccine-strain </a:t>
            </a:r>
            <a:r>
              <a:rPr lang="en-US" sz="1300" i="1" dirty="0" err="1"/>
              <a:t>varicella</a:t>
            </a:r>
            <a:r>
              <a:rPr lang="en-US" sz="1300" i="1" dirty="0"/>
              <a:t> as initial presentation of the acquired immunodeficiency syndrome: A case report and review of the </a:t>
            </a:r>
            <a:r>
              <a:rPr lang="en-US" sz="1300" i="1" dirty="0" err="1"/>
              <a:t>literature</a:t>
            </a:r>
            <a:r>
              <a:rPr lang="en-US" sz="1300" dirty="0" err="1"/>
              <a:t>.in</a:t>
            </a:r>
            <a:r>
              <a:rPr lang="en-US" sz="1300" i="1" dirty="0" err="1"/>
              <a:t>Journal</a:t>
            </a:r>
            <a:r>
              <a:rPr lang="en-US" sz="1300" i="1" dirty="0"/>
              <a:t> of Clinical Virology</a:t>
            </a:r>
            <a:r>
              <a:rPr lang="en-US" sz="1300" dirty="0"/>
              <a:t>,2014:</a:t>
            </a:r>
            <a:r>
              <a:rPr lang="en-US" sz="1300" i="1" dirty="0"/>
              <a:t>59</a:t>
            </a:r>
            <a:r>
              <a:rPr lang="en-US" sz="1300" dirty="0"/>
              <a:t>(1), 63-66.</a:t>
            </a:r>
            <a:r>
              <a:rPr lang="he-IL" sz="1300" dirty="0"/>
              <a:t>‏</a:t>
            </a:r>
            <a:endParaRPr lang="en-US" sz="1300" dirty="0"/>
          </a:p>
          <a:p>
            <a:pPr algn="l">
              <a:buNone/>
            </a:pPr>
            <a:r>
              <a:rPr lang="en-US" sz="1300" dirty="0"/>
              <a:t>25. </a:t>
            </a:r>
            <a:r>
              <a:rPr lang="en-US" sz="1300" dirty="0" err="1"/>
              <a:t>Weinert</a:t>
            </a:r>
            <a:r>
              <a:rPr lang="en-US" sz="1300" dirty="0"/>
              <a:t>, L. A., et al . (2015). </a:t>
            </a:r>
            <a:r>
              <a:rPr lang="en-US" sz="1300" i="1" dirty="0"/>
              <a:t>Rates of vaccine evolution show strong effects of latency: implications for </a:t>
            </a:r>
            <a:r>
              <a:rPr lang="en-US" sz="1300" i="1" dirty="0" err="1"/>
              <a:t>Varicella</a:t>
            </a:r>
            <a:r>
              <a:rPr lang="en-US" sz="1300" i="1" dirty="0"/>
              <a:t> Zoster virus </a:t>
            </a:r>
            <a:r>
              <a:rPr lang="en-US" sz="1300" i="1" dirty="0" err="1"/>
              <a:t>epidemiology</a:t>
            </a:r>
            <a:r>
              <a:rPr lang="en-US" sz="1300" dirty="0" err="1"/>
              <a:t>.in</a:t>
            </a:r>
            <a:r>
              <a:rPr lang="en-US" sz="1300" i="1" dirty="0" err="1"/>
              <a:t>Molecular</a:t>
            </a:r>
            <a:r>
              <a:rPr lang="en-US" sz="1300" i="1" dirty="0"/>
              <a:t> biology and evolution</a:t>
            </a:r>
            <a:r>
              <a:rPr lang="en-US" sz="1300" dirty="0"/>
              <a:t>,2015:406.</a:t>
            </a:r>
            <a:r>
              <a:rPr lang="he-IL" sz="1300" dirty="0"/>
              <a:t>‏</a:t>
            </a:r>
            <a:endParaRPr lang="en-US" sz="1300" dirty="0"/>
          </a:p>
          <a:p>
            <a:pPr algn="l">
              <a:buNone/>
            </a:pPr>
            <a:r>
              <a:rPr lang="en-US" sz="1300" dirty="0"/>
              <a:t>26. </a:t>
            </a:r>
            <a:r>
              <a:rPr lang="en-US" sz="1300" dirty="0" err="1"/>
              <a:t>Sharrar,R.G.,et</a:t>
            </a:r>
            <a:r>
              <a:rPr lang="en-US" sz="1300" dirty="0"/>
              <a:t> al. </a:t>
            </a:r>
            <a:r>
              <a:rPr lang="en-US" sz="1300" i="1" dirty="0"/>
              <a:t>The </a:t>
            </a:r>
            <a:r>
              <a:rPr lang="en-US" sz="1300" i="1" dirty="0" err="1"/>
              <a:t>postmarketing</a:t>
            </a:r>
            <a:r>
              <a:rPr lang="en-US" sz="1300" i="1" dirty="0"/>
              <a:t> safety profile of </a:t>
            </a:r>
            <a:r>
              <a:rPr lang="en-US" sz="1300" i="1" dirty="0" err="1"/>
              <a:t>varicella</a:t>
            </a:r>
            <a:r>
              <a:rPr lang="en-US" sz="1300" i="1" dirty="0"/>
              <a:t> </a:t>
            </a:r>
            <a:r>
              <a:rPr lang="en-US" sz="1300" i="1" dirty="0" err="1"/>
              <a:t>vaccine.</a:t>
            </a:r>
            <a:r>
              <a:rPr lang="en-US" sz="1300" dirty="0" err="1"/>
              <a:t>in</a:t>
            </a:r>
            <a:r>
              <a:rPr lang="en-US" sz="1300" dirty="0"/>
              <a:t> </a:t>
            </a:r>
            <a:r>
              <a:rPr lang="en-US" sz="1300" i="1" dirty="0"/>
              <a:t>Vaccine</a:t>
            </a:r>
            <a:r>
              <a:rPr lang="en-US" sz="1300" dirty="0"/>
              <a:t>,2000: 19;916-923.</a:t>
            </a:r>
            <a:r>
              <a:rPr lang="he-IL" sz="1300" dirty="0"/>
              <a:t>‏</a:t>
            </a:r>
            <a:endParaRPr lang="en-US" sz="1300" dirty="0"/>
          </a:p>
          <a:p>
            <a:pPr algn="l">
              <a:buNone/>
            </a:pPr>
            <a:r>
              <a:rPr lang="en-US" sz="1300" dirty="0"/>
              <a:t>27.Horien, C., et al. </a:t>
            </a:r>
            <a:r>
              <a:rPr lang="en-US" sz="1300" i="1" dirty="0" err="1"/>
              <a:t>Neurovirulence</a:t>
            </a:r>
            <a:r>
              <a:rPr lang="en-US" sz="1300" i="1" dirty="0"/>
              <a:t> of </a:t>
            </a:r>
            <a:r>
              <a:rPr lang="en-US" sz="1300" i="1" dirty="0" err="1"/>
              <a:t>varicella</a:t>
            </a:r>
            <a:r>
              <a:rPr lang="en-US" sz="1300" i="1" dirty="0"/>
              <a:t> and the live attenuated </a:t>
            </a:r>
            <a:r>
              <a:rPr lang="en-US" sz="1300" i="1" dirty="0" err="1"/>
              <a:t>varicella</a:t>
            </a:r>
            <a:r>
              <a:rPr lang="en-US" sz="1300" i="1" dirty="0"/>
              <a:t> vaccine virus</a:t>
            </a:r>
            <a:r>
              <a:rPr lang="en-US" sz="1300" dirty="0"/>
              <a:t>. In </a:t>
            </a:r>
            <a:r>
              <a:rPr lang="en-US" sz="1300" i="1" dirty="0"/>
              <a:t>Seminars in pediatric neurology</a:t>
            </a:r>
            <a:r>
              <a:rPr lang="en-US" sz="1300" dirty="0"/>
              <a:t> 2012: 19(3):124-129. </a:t>
            </a:r>
          </a:p>
          <a:p>
            <a:pPr algn="l">
              <a:buNone/>
            </a:pPr>
            <a:r>
              <a:rPr lang="en-US" sz="1300" dirty="0"/>
              <a:t>28.Gershon, A. </a:t>
            </a:r>
            <a:r>
              <a:rPr lang="en-US" sz="1300" dirty="0" err="1"/>
              <a:t>A,.et</a:t>
            </a:r>
            <a:r>
              <a:rPr lang="en-US" sz="1300" dirty="0"/>
              <a:t> al .</a:t>
            </a:r>
            <a:r>
              <a:rPr lang="en-US" sz="1300" i="1" dirty="0"/>
              <a:t>Latency of </a:t>
            </a:r>
            <a:r>
              <a:rPr lang="en-US" sz="1300" i="1" dirty="0" err="1"/>
              <a:t>varicella</a:t>
            </a:r>
            <a:r>
              <a:rPr lang="en-US" sz="1300" i="1" dirty="0"/>
              <a:t> zoster virus in dorsal root, cranial, and enteric ganglia in vaccinated </a:t>
            </a:r>
            <a:r>
              <a:rPr lang="en-US" sz="1300" i="1" dirty="0" err="1"/>
              <a:t>children</a:t>
            </a:r>
            <a:r>
              <a:rPr lang="en-US" sz="1300" dirty="0" err="1"/>
              <a:t>.in</a:t>
            </a:r>
            <a:r>
              <a:rPr lang="en-US" sz="1300" i="1" dirty="0" err="1"/>
              <a:t>Transactions</a:t>
            </a:r>
            <a:r>
              <a:rPr lang="en-US" sz="1300" i="1" dirty="0"/>
              <a:t> of the American Clinical and </a:t>
            </a:r>
            <a:r>
              <a:rPr lang="en-US" sz="1300" i="1" dirty="0" err="1"/>
              <a:t>Climatological</a:t>
            </a:r>
            <a:r>
              <a:rPr lang="en-US" sz="1300" i="1" dirty="0"/>
              <a:t> Association</a:t>
            </a:r>
            <a:r>
              <a:rPr lang="en-US" sz="1300" dirty="0"/>
              <a:t> ,2012:</a:t>
            </a:r>
            <a:r>
              <a:rPr lang="en-US" sz="1300" i="1" dirty="0"/>
              <a:t>123</a:t>
            </a:r>
            <a:r>
              <a:rPr lang="en-US" sz="1300" dirty="0"/>
              <a:t>, 17.</a:t>
            </a:r>
          </a:p>
          <a:p>
            <a:pPr algn="l">
              <a:buNone/>
            </a:pPr>
            <a:r>
              <a:rPr lang="en-US" sz="1300" dirty="0"/>
              <a:t>29.Issa, N. C., et  al .</a:t>
            </a:r>
            <a:r>
              <a:rPr lang="en-US" sz="1300" i="1" dirty="0"/>
              <a:t>Live attenuated </a:t>
            </a:r>
            <a:r>
              <a:rPr lang="en-US" sz="1300" i="1" dirty="0" err="1"/>
              <a:t>varicella</a:t>
            </a:r>
            <a:r>
              <a:rPr lang="en-US" sz="1300" i="1" dirty="0"/>
              <a:t>-zoster vaccine in hematopoietic stem cell transplantation </a:t>
            </a:r>
            <a:r>
              <a:rPr lang="en-US" sz="1300" i="1" dirty="0" err="1"/>
              <a:t>recipients</a:t>
            </a:r>
            <a:r>
              <a:rPr lang="en-US" sz="1300" dirty="0" err="1"/>
              <a:t>.in</a:t>
            </a:r>
            <a:r>
              <a:rPr lang="en-US" sz="1300" i="1" dirty="0" err="1"/>
              <a:t>Biology</a:t>
            </a:r>
            <a:r>
              <a:rPr lang="en-US" sz="1300" i="1" dirty="0"/>
              <a:t> of Blood and Marrow Transplantation</a:t>
            </a:r>
            <a:r>
              <a:rPr lang="en-US" sz="1300" dirty="0"/>
              <a:t>,2014:</a:t>
            </a:r>
            <a:r>
              <a:rPr lang="en-US" sz="1300" i="1" dirty="0"/>
              <a:t>20</a:t>
            </a:r>
            <a:r>
              <a:rPr lang="en-US" sz="1300" dirty="0"/>
              <a:t>(2), 285-287.</a:t>
            </a:r>
          </a:p>
          <a:p>
            <a:pPr algn="l">
              <a:buNone/>
            </a:pPr>
            <a:r>
              <a:rPr lang="en-US" sz="1300" dirty="0"/>
              <a:t>30. Levin, M. J., et al .</a:t>
            </a:r>
            <a:r>
              <a:rPr lang="en-US" sz="1300" i="1" dirty="0" err="1"/>
              <a:t>Varicella</a:t>
            </a:r>
            <a:r>
              <a:rPr lang="en-US" sz="1300" i="1" dirty="0"/>
              <a:t>-zoster virus–specific immune responses in elderly recipients of a </a:t>
            </a:r>
            <a:r>
              <a:rPr lang="he-IL" sz="1300" i="1" dirty="0" smtClean="0"/>
              <a:t> </a:t>
            </a:r>
            <a:r>
              <a:rPr lang="en-US" sz="1300" i="1" dirty="0" smtClean="0"/>
              <a:t>herpes </a:t>
            </a:r>
            <a:r>
              <a:rPr lang="en-US" sz="1300" i="1" dirty="0"/>
              <a:t>zoster </a:t>
            </a:r>
            <a:r>
              <a:rPr lang="en-US" sz="1300" i="1" dirty="0" err="1"/>
              <a:t>vaccine</a:t>
            </a:r>
            <a:r>
              <a:rPr lang="en-US" sz="1300" dirty="0" err="1"/>
              <a:t>.in</a:t>
            </a:r>
            <a:r>
              <a:rPr lang="en-US" sz="1300" i="1" dirty="0" err="1"/>
              <a:t>Journal</a:t>
            </a:r>
            <a:r>
              <a:rPr lang="en-US" sz="1300" i="1" dirty="0"/>
              <a:t> of Infectious Diseases</a:t>
            </a:r>
            <a:r>
              <a:rPr lang="en-US" sz="1300" dirty="0"/>
              <a:t>,2008:</a:t>
            </a:r>
            <a:r>
              <a:rPr lang="en-US" sz="1300" i="1" dirty="0"/>
              <a:t>197</a:t>
            </a:r>
            <a:r>
              <a:rPr lang="en-US" sz="1300" dirty="0"/>
              <a:t>(6), 825-835</a:t>
            </a:r>
            <a:r>
              <a:rPr lang="en-US" sz="1400" dirty="0" smtClean="0"/>
              <a:t>.</a:t>
            </a:r>
            <a:endParaRPr lang="he-IL" sz="1400" dirty="0" smtClean="0"/>
          </a:p>
          <a:p>
            <a:pPr algn="l">
              <a:buNone/>
            </a:pPr>
            <a:r>
              <a:rPr lang="en-US" sz="1400" dirty="0" smtClean="0"/>
              <a:t>31. </a:t>
            </a:r>
            <a:r>
              <a:rPr lang="en-US" sz="1300" dirty="0" err="1" smtClean="0"/>
              <a:t>Weinmann</a:t>
            </a:r>
            <a:r>
              <a:rPr lang="en-US" sz="1300" dirty="0" smtClean="0"/>
              <a:t>, S., et al. </a:t>
            </a:r>
            <a:r>
              <a:rPr lang="en-US" sz="1300" i="1" dirty="0" smtClean="0"/>
              <a:t>Incidence and clinical characteristics of herpes zoster among children in the </a:t>
            </a:r>
            <a:r>
              <a:rPr lang="en-US" sz="1300" i="1" dirty="0" err="1" smtClean="0"/>
              <a:t>varicella</a:t>
            </a:r>
            <a:r>
              <a:rPr lang="en-US" sz="1300" i="1" dirty="0" smtClean="0"/>
              <a:t> vaccine era, 2005–2009</a:t>
            </a:r>
            <a:r>
              <a:rPr lang="en-US" sz="1300" dirty="0" smtClean="0"/>
              <a:t>. in </a:t>
            </a:r>
            <a:r>
              <a:rPr lang="en-US" sz="1300" i="1" dirty="0" smtClean="0"/>
              <a:t>Journal of Infectious Diseases</a:t>
            </a:r>
            <a:r>
              <a:rPr lang="en-US" sz="1300" dirty="0" smtClean="0"/>
              <a:t>,2013: jit405</a:t>
            </a:r>
            <a:r>
              <a:rPr lang="en-US" sz="1400" dirty="0" smtClean="0"/>
              <a:t>.</a:t>
            </a:r>
            <a:endParaRPr lang="he-IL"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4000" b="1" dirty="0"/>
              <a:t>מחלות הנגרמות על ידי הנגיף </a:t>
            </a:r>
          </a:p>
        </p:txBody>
      </p:sp>
      <p:sp>
        <p:nvSpPr>
          <p:cNvPr id="3" name="מציין מיקום תוכן 2"/>
          <p:cNvSpPr>
            <a:spLocks noGrp="1"/>
          </p:cNvSpPr>
          <p:nvPr>
            <p:ph sz="quarter" idx="1"/>
          </p:nvPr>
        </p:nvSpPr>
        <p:spPr/>
        <p:txBody>
          <a:bodyPr/>
          <a:lstStyle/>
          <a:p>
            <a:r>
              <a:rPr lang="he-IL" dirty="0"/>
              <a:t>נגיף ה-</a:t>
            </a:r>
            <a:r>
              <a:rPr lang="en-US" dirty="0"/>
              <a:t>VZV</a:t>
            </a:r>
            <a:r>
              <a:rPr lang="he-IL" dirty="0"/>
              <a:t> הוא הגורם </a:t>
            </a:r>
            <a:r>
              <a:rPr lang="he-IL" dirty="0" err="1"/>
              <a:t>האתיולוגי</a:t>
            </a:r>
            <a:r>
              <a:rPr lang="he-IL" dirty="0"/>
              <a:t> עבור שתי מחלות , אבעבועות רוח (</a:t>
            </a:r>
            <a:r>
              <a:rPr lang="en-US" dirty="0"/>
              <a:t>varicella</a:t>
            </a:r>
            <a:r>
              <a:rPr lang="he-IL" dirty="0"/>
              <a:t>) ושלבקת חוגרת (</a:t>
            </a:r>
            <a:r>
              <a:rPr lang="en-US" dirty="0" err="1"/>
              <a:t>shingles;herpes</a:t>
            </a:r>
            <a:r>
              <a:rPr lang="en-US" dirty="0"/>
              <a:t> zoster</a:t>
            </a:r>
            <a:r>
              <a:rPr lang="he-IL" dirty="0" smtClean="0"/>
              <a:t>).</a:t>
            </a:r>
          </a:p>
          <a:p>
            <a:pPr marL="0" indent="0">
              <a:buNone/>
            </a:pPr>
            <a:endParaRPr lang="he-IL" dirty="0"/>
          </a:p>
          <a:p>
            <a:r>
              <a:rPr lang="he-IL" dirty="0"/>
              <a:t> מחלת אבעבועות הרוח מהווה מחלה ראשונית החלה לאחר החשיפה הראשונה לנגיף , במהלכה מתבסס זיהום לטנטי לכל החיים</a:t>
            </a:r>
            <a:r>
              <a:rPr lang="he-IL" dirty="0" smtClean="0"/>
              <a:t>.</a:t>
            </a:r>
          </a:p>
          <a:p>
            <a:endParaRPr lang="he-IL" dirty="0"/>
          </a:p>
          <a:p>
            <a:r>
              <a:rPr lang="he-IL" dirty="0"/>
              <a:t> הנגיף הלטנטי יכול לעבור שפעול אנדוגני בגנגליונים של תאי עצב סנסוריים לאורך חוט השדרה ,לרוב בשלב מאוחר יותר בחיים , ולגרום למחלת השלבקת חוגרת.</a:t>
            </a:r>
          </a:p>
          <a:p>
            <a:pPr>
              <a:buNone/>
            </a:pPr>
            <a:endParaRPr lang="he-IL" dirty="0"/>
          </a:p>
          <a:p>
            <a:endParaRPr lang="he-IL" dirty="0"/>
          </a:p>
        </p:txBody>
      </p:sp>
    </p:spTree>
    <p:extLst>
      <p:ext uri="{BB962C8B-B14F-4D97-AF65-F5344CB8AC3E}">
        <p14:creationId xmlns:p14="http://schemas.microsoft.com/office/powerpoint/2010/main" xmlns="" val="4269217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4000" b="1" dirty="0"/>
              <a:t>מחזור חיי הנגיף </a:t>
            </a:r>
          </a:p>
        </p:txBody>
      </p:sp>
      <p:sp>
        <p:nvSpPr>
          <p:cNvPr id="3" name="מציין מיקום תוכן 2"/>
          <p:cNvSpPr>
            <a:spLocks noGrp="1"/>
          </p:cNvSpPr>
          <p:nvPr>
            <p:ph sz="quarter" idx="1"/>
          </p:nvPr>
        </p:nvSpPr>
        <p:spPr/>
        <p:txBody>
          <a:bodyPr>
            <a:normAutofit fontScale="92500" lnSpcReduction="10000"/>
          </a:bodyPr>
          <a:lstStyle/>
          <a:p>
            <a:endParaRPr lang="he-IL" dirty="0"/>
          </a:p>
          <a:p>
            <a:pPr algn="just"/>
            <a:r>
              <a:rPr lang="he-IL" dirty="0"/>
              <a:t>הדבקה ראשונית ב-</a:t>
            </a:r>
            <a:r>
              <a:rPr lang="en-US" dirty="0"/>
              <a:t>VZV</a:t>
            </a:r>
            <a:r>
              <a:rPr lang="he-IL" dirty="0"/>
              <a:t> מתרחשת עקב שאיפת אירוסול למערכת הנשימה או עקב מגע עם נוזל משלפוחית של אדם נגוע בנגיף [4</a:t>
            </a:r>
            <a:r>
              <a:rPr lang="he-IL" dirty="0" smtClean="0"/>
              <a:t>].</a:t>
            </a:r>
            <a:endParaRPr lang="he-IL" dirty="0"/>
          </a:p>
          <a:p>
            <a:pPr algn="just"/>
            <a:r>
              <a:rPr lang="he-IL" dirty="0"/>
              <a:t>החדירה לתאים מתרחשת באמצעות איחוי מעטפת הנגיף עם ממברנת התא או על ידי </a:t>
            </a:r>
            <a:r>
              <a:rPr lang="he-IL" dirty="0" err="1"/>
              <a:t>אנדוציטוזה</a:t>
            </a:r>
            <a:r>
              <a:rPr lang="he-IL" dirty="0" smtClean="0"/>
              <a:t>.</a:t>
            </a:r>
            <a:endParaRPr lang="he-IL" dirty="0"/>
          </a:p>
          <a:p>
            <a:pPr algn="just"/>
            <a:r>
              <a:rPr lang="he-IL" dirty="0"/>
              <a:t>חלבוני הנגיף (</a:t>
            </a:r>
            <a:r>
              <a:rPr lang="en-US" dirty="0"/>
              <a:t>ORF 4,10,62</a:t>
            </a:r>
            <a:r>
              <a:rPr lang="he-IL" dirty="0"/>
              <a:t>) הממוקמים </a:t>
            </a:r>
            <a:r>
              <a:rPr lang="he-IL" dirty="0" err="1"/>
              <a:t>בטגומנט</a:t>
            </a:r>
            <a:r>
              <a:rPr lang="he-IL" dirty="0"/>
              <a:t> מוסעים יחד עם הקופסית אל גרעין התא , ושם משמשים </a:t>
            </a:r>
            <a:r>
              <a:rPr lang="he-IL" dirty="0" err="1"/>
              <a:t>כמאתחלי</a:t>
            </a:r>
            <a:r>
              <a:rPr lang="he-IL" dirty="0"/>
              <a:t> שעתוק של הגנים הנגיפיים [6-7</a:t>
            </a:r>
            <a:r>
              <a:rPr lang="he-IL" dirty="0" smtClean="0"/>
              <a:t>].</a:t>
            </a:r>
            <a:endParaRPr lang="he-IL" dirty="0"/>
          </a:p>
          <a:p>
            <a:pPr algn="just"/>
            <a:r>
              <a:rPr lang="he-IL" dirty="0"/>
              <a:t>התרגום נעשה בציטופלסמה והתוצרים החלבוניים מוסעים חזרה לגרעין.</a:t>
            </a:r>
          </a:p>
          <a:p>
            <a:pPr algn="just"/>
            <a:endParaRPr lang="he-IL" dirty="0"/>
          </a:p>
          <a:p>
            <a:pPr algn="just"/>
            <a:endParaRPr lang="he-IL" dirty="0"/>
          </a:p>
          <a:p>
            <a:pPr algn="just"/>
            <a:endParaRPr lang="he-IL" dirty="0"/>
          </a:p>
          <a:p>
            <a:pPr>
              <a:buNone/>
            </a:pPr>
            <a:r>
              <a:rPr lang="he-IL" dirty="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4000" dirty="0"/>
              <a:t>שכפול הגנום הנגיפי </a:t>
            </a:r>
          </a:p>
        </p:txBody>
      </p:sp>
      <p:sp>
        <p:nvSpPr>
          <p:cNvPr id="3" name="מציין מיקום תוכן 2"/>
          <p:cNvSpPr>
            <a:spLocks noGrp="1"/>
          </p:cNvSpPr>
          <p:nvPr>
            <p:ph sz="quarter" idx="1"/>
          </p:nvPr>
        </p:nvSpPr>
        <p:spPr/>
        <p:txBody>
          <a:bodyPr/>
          <a:lstStyle/>
          <a:p>
            <a:r>
              <a:rPr lang="he-IL" dirty="0"/>
              <a:t>מולקולת ה-</a:t>
            </a:r>
            <a:r>
              <a:rPr lang="en-US" dirty="0"/>
              <a:t>DNA </a:t>
            </a:r>
            <a:r>
              <a:rPr lang="he-IL" dirty="0"/>
              <a:t> הנגיפי עוברת התעגלות מיד  לאחר חדירת הנגיף לתא ,כאשר הנוקלאוטידים בקצוות הגנום מסייעים לכך.</a:t>
            </a:r>
          </a:p>
          <a:p>
            <a:endParaRPr lang="he-IL" dirty="0"/>
          </a:p>
          <a:p>
            <a:r>
              <a:rPr lang="he-IL" dirty="0"/>
              <a:t>בגרעין התא הגנום  הנגיפי משוכפל במנגנון המעגל המסתובב [10],כך שנוצרים </a:t>
            </a:r>
            <a:r>
              <a:rPr lang="he-IL" dirty="0" err="1"/>
              <a:t>קונקטמרים</a:t>
            </a:r>
            <a:r>
              <a:rPr lang="he-IL" dirty="0"/>
              <a:t>. </a:t>
            </a:r>
          </a:p>
          <a:p>
            <a:pPr marL="0" indent="0">
              <a:buNone/>
            </a:pPr>
            <a:endParaRPr lang="he-IL" dirty="0"/>
          </a:p>
          <a:p>
            <a:r>
              <a:rPr lang="he-IL" dirty="0"/>
              <a:t>קיימים רצפים המסייעים בחיתוך </a:t>
            </a:r>
            <a:r>
              <a:rPr lang="he-IL" dirty="0" err="1"/>
              <a:t>הקונקטמרים</a:t>
            </a:r>
            <a:r>
              <a:rPr lang="he-IL" dirty="0"/>
              <a:t>  על ידי </a:t>
            </a:r>
            <a:r>
              <a:rPr lang="he-IL" dirty="0" err="1"/>
              <a:t>נוקלאזות</a:t>
            </a:r>
            <a:r>
              <a:rPr lang="he-IL" dirty="0"/>
              <a:t> ליצירת</a:t>
            </a:r>
            <a:r>
              <a:rPr lang="en-US" dirty="0"/>
              <a:t> DNA </a:t>
            </a:r>
            <a:r>
              <a:rPr lang="he-IL" dirty="0"/>
              <a:t>המכיל בקצותיו רצפים המסייעים באריזה [1]. </a:t>
            </a:r>
          </a:p>
          <a:p>
            <a:endParaRPr lang="he-IL" dirty="0"/>
          </a:p>
          <a:p>
            <a:endParaRPr lang="he-IL" dirty="0"/>
          </a:p>
        </p:txBody>
      </p:sp>
    </p:spTree>
    <p:extLst>
      <p:ext uri="{BB962C8B-B14F-4D97-AF65-F5344CB8AC3E}">
        <p14:creationId xmlns:p14="http://schemas.microsoft.com/office/powerpoint/2010/main" xmlns="" val="1247820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99392"/>
            <a:ext cx="7467600" cy="1517030"/>
          </a:xfrm>
        </p:spPr>
        <p:txBody>
          <a:bodyPr>
            <a:normAutofit/>
          </a:bodyPr>
          <a:lstStyle/>
          <a:p>
            <a:pPr algn="ctr"/>
            <a:r>
              <a:rPr lang="he-IL" sz="4000" dirty="0"/>
              <a:t>יצירה ושחרור של נגיף </a:t>
            </a:r>
          </a:p>
        </p:txBody>
      </p:sp>
      <p:sp>
        <p:nvSpPr>
          <p:cNvPr id="3" name="מציין מיקום תוכן 2"/>
          <p:cNvSpPr>
            <a:spLocks noGrp="1"/>
          </p:cNvSpPr>
          <p:nvPr>
            <p:ph sz="quarter" idx="1"/>
          </p:nvPr>
        </p:nvSpPr>
        <p:spPr>
          <a:xfrm>
            <a:off x="539552" y="1417638"/>
            <a:ext cx="7467600" cy="4873752"/>
          </a:xfrm>
        </p:spPr>
        <p:txBody>
          <a:bodyPr>
            <a:normAutofit fontScale="92500" lnSpcReduction="20000"/>
          </a:bodyPr>
          <a:lstStyle/>
          <a:p>
            <a:pPr marL="0" indent="0">
              <a:buNone/>
            </a:pPr>
            <a:r>
              <a:rPr lang="he-IL" dirty="0"/>
              <a:t>חלבוני נגיף חודרים לגרעין התא ומתארגנים ביחד עם גנום נגיפי לליבה עטופה בקופסית </a:t>
            </a:r>
            <a:r>
              <a:rPr lang="he-IL" dirty="0" err="1"/>
              <a:t>אקוזהדרלית</a:t>
            </a:r>
            <a:r>
              <a:rPr lang="he-IL" dirty="0"/>
              <a:t> .</a:t>
            </a:r>
          </a:p>
          <a:p>
            <a:pPr marL="0" indent="0">
              <a:buNone/>
            </a:pPr>
            <a:r>
              <a:rPr lang="he-IL" dirty="0"/>
              <a:t>הקופסית רוכשת מעטפת מממברנת הגרעין הפנימית, </a:t>
            </a:r>
            <a:r>
              <a:rPr lang="he-IL" dirty="0" smtClean="0"/>
              <a:t>ומניצה </a:t>
            </a:r>
            <a:r>
              <a:rPr lang="he-IL" dirty="0"/>
              <a:t>אל המרווח שבין שתי ממברנות הגרעין.</a:t>
            </a:r>
          </a:p>
          <a:p>
            <a:pPr marL="0" indent="0">
              <a:buNone/>
            </a:pPr>
            <a:r>
              <a:rPr lang="he-IL" dirty="0"/>
              <a:t>לאחר התאחות נוספת  עם ה-</a:t>
            </a:r>
            <a:r>
              <a:rPr lang="en-US" dirty="0"/>
              <a:t> RER </a:t>
            </a:r>
            <a:r>
              <a:rPr lang="he-IL" dirty="0"/>
              <a:t>משתחרר </a:t>
            </a:r>
            <a:r>
              <a:rPr lang="he-IL" dirty="0" err="1"/>
              <a:t>נוקלאוקפסיד</a:t>
            </a:r>
            <a:r>
              <a:rPr lang="he-IL" dirty="0"/>
              <a:t> עירום מהמעטפת אל הציטופלסמה.</a:t>
            </a:r>
          </a:p>
          <a:p>
            <a:pPr marL="0" indent="0">
              <a:buNone/>
            </a:pPr>
            <a:r>
              <a:rPr lang="he-IL" dirty="0" err="1"/>
              <a:t>הגליקופרוטאינים</a:t>
            </a:r>
            <a:r>
              <a:rPr lang="he-IL" dirty="0"/>
              <a:t>  של הנגיף מסונתזים ב-</a:t>
            </a:r>
            <a:r>
              <a:rPr lang="en-US" dirty="0"/>
              <a:t>RER</a:t>
            </a:r>
            <a:r>
              <a:rPr lang="he-IL" dirty="0"/>
              <a:t> ומוסעים לרשת הטרנס גולג'י (</a:t>
            </a:r>
            <a:r>
              <a:rPr lang="en-US" dirty="0"/>
              <a:t>TGN</a:t>
            </a:r>
            <a:r>
              <a:rPr lang="he-IL" dirty="0"/>
              <a:t>) [11</a:t>
            </a:r>
            <a:r>
              <a:rPr lang="he-IL" dirty="0" smtClean="0"/>
              <a:t>].</a:t>
            </a:r>
            <a:endParaRPr lang="he-IL" dirty="0"/>
          </a:p>
          <a:p>
            <a:pPr marL="0" indent="0">
              <a:buNone/>
            </a:pPr>
            <a:r>
              <a:rPr lang="he-IL" dirty="0" err="1"/>
              <a:t>הגליקופרוטאינים</a:t>
            </a:r>
            <a:r>
              <a:rPr lang="he-IL" dirty="0"/>
              <a:t> מתמקמים בבועית אריזה בחלקה הפנימי ,הקעור.  תחת אזור זה מתמקמים גם חלבוני </a:t>
            </a:r>
            <a:r>
              <a:rPr lang="he-IL" dirty="0" err="1"/>
              <a:t>הטוגומנט</a:t>
            </a:r>
            <a:r>
              <a:rPr lang="he-IL" dirty="0"/>
              <a:t> של הנגיף.</a:t>
            </a:r>
          </a:p>
          <a:p>
            <a:pPr marL="0" indent="0">
              <a:buNone/>
            </a:pPr>
            <a:r>
              <a:rPr lang="he-IL" dirty="0"/>
              <a:t>במקביל מתמקמים חלבונים תאיים באזור החיצוני ,הקמור, של בועית  האריזה וכאשר זו עוטפת את </a:t>
            </a:r>
            <a:r>
              <a:rPr lang="he-IL" dirty="0" err="1"/>
              <a:t>הנוקלאקפסיד</a:t>
            </a:r>
            <a:r>
              <a:rPr lang="he-IL" dirty="0"/>
              <a:t> הוא ימצא כלוא בתוך  ממברנה כפולה כאשר הממברנה הצמודה אליו נושאת את </a:t>
            </a:r>
            <a:r>
              <a:rPr lang="he-IL" dirty="0" err="1"/>
              <a:t>הגליקופרוטאינים</a:t>
            </a:r>
            <a:r>
              <a:rPr lang="he-IL" dirty="0"/>
              <a:t> הנגיפיים  והיא תהווה לבסוף את המעטפת של הנגיף ,וזו שמעליה נושאת חלבונים תאיים.</a:t>
            </a:r>
          </a:p>
          <a:p>
            <a:pPr marL="0" indent="0">
              <a:buNone/>
            </a:pPr>
            <a:r>
              <a:rPr lang="he-IL" dirty="0"/>
              <a:t>הבועית מתאחה לבסוף עם ממבראנת התא ומשתחרר חלקיק נגיפי בשל אל מחוץ לתא (</a:t>
            </a:r>
            <a:r>
              <a:rPr lang="he-IL" dirty="0" err="1"/>
              <a:t>אקסוציטוזה</a:t>
            </a:r>
            <a:r>
              <a:rPr lang="he-IL" dirty="0"/>
              <a:t>)</a:t>
            </a:r>
          </a:p>
          <a:p>
            <a:pPr marL="0" indent="0">
              <a:buNone/>
            </a:pPr>
            <a:endParaRPr lang="he-IL" dirty="0"/>
          </a:p>
          <a:p>
            <a:pPr marL="0" indent="0">
              <a:buNone/>
            </a:pPr>
            <a:endParaRPr lang="he-IL" dirty="0"/>
          </a:p>
          <a:p>
            <a:pPr marL="0" indent="0">
              <a:buNone/>
            </a:pPr>
            <a:endParaRPr lang="he-IL" dirty="0"/>
          </a:p>
        </p:txBody>
      </p:sp>
    </p:spTree>
    <p:extLst>
      <p:ext uri="{BB962C8B-B14F-4D97-AF65-F5344CB8AC3E}">
        <p14:creationId xmlns:p14="http://schemas.microsoft.com/office/powerpoint/2010/main" xmlns="" val="2219134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a:r>
              <a:rPr lang="he-IL" sz="3600" dirty="0"/>
              <a:t>נגיפים מדביקים אינם משתחררים בתנאי תרבית</a:t>
            </a:r>
          </a:p>
        </p:txBody>
      </p:sp>
      <p:sp>
        <p:nvSpPr>
          <p:cNvPr id="3" name="מציין מיקום תוכן 2"/>
          <p:cNvSpPr>
            <a:spLocks noGrp="1"/>
          </p:cNvSpPr>
          <p:nvPr>
            <p:ph sz="quarter" idx="1"/>
          </p:nvPr>
        </p:nvSpPr>
        <p:spPr>
          <a:xfrm>
            <a:off x="683568" y="1628800"/>
            <a:ext cx="7467600" cy="4873752"/>
          </a:xfrm>
        </p:spPr>
        <p:txBody>
          <a:bodyPr>
            <a:normAutofit/>
          </a:bodyPr>
          <a:lstStyle/>
          <a:p>
            <a:r>
              <a:rPr lang="he-IL" dirty="0"/>
              <a:t>בתרבית תאים החלבון </a:t>
            </a:r>
            <a:r>
              <a:rPr lang="en-US" dirty="0"/>
              <a:t>(</a:t>
            </a:r>
            <a:r>
              <a:rPr lang="en-US" dirty="0" err="1"/>
              <a:t>MPR</a:t>
            </a:r>
            <a:r>
              <a:rPr lang="en-US" baseline="30000" dirty="0" err="1"/>
              <a:t>ci</a:t>
            </a:r>
            <a:r>
              <a:rPr lang="en-US" dirty="0"/>
              <a:t>)cation-independent mannose 6-phosphate receptor</a:t>
            </a:r>
            <a:r>
              <a:rPr lang="he-IL" dirty="0"/>
              <a:t> ממוקם בצידה הקמור ,החיצוני, של הבועית העוטפת את הנגיף. </a:t>
            </a:r>
          </a:p>
          <a:p>
            <a:r>
              <a:rPr lang="he-IL" dirty="0"/>
              <a:t>חלבון זה מסייע בהתאחות הבועית עם ליזוזום הנושא רצפטור לחלבון זה.</a:t>
            </a:r>
          </a:p>
          <a:p>
            <a:r>
              <a:rPr lang="he-IL" dirty="0"/>
              <a:t>בליזוזום הנגיף עובר דגרדציה בסביבה חומצית ומשוחרר אל המדיום </a:t>
            </a:r>
            <a:r>
              <a:rPr lang="he-IL" dirty="0" err="1"/>
              <a:t>באקסוציטוזה</a:t>
            </a:r>
            <a:r>
              <a:rPr lang="he-IL" dirty="0"/>
              <a:t> [12]. מסיבה זו הנגיף המשתחרר בתנאי תרבית ברובו חסר כושר הדבקה . </a:t>
            </a:r>
          </a:p>
          <a:p>
            <a:r>
              <a:rPr lang="he-IL" dirty="0"/>
              <a:t>תאי אפידרמיס הומאניים בעור אינם מבטאים את הרצפטור לחלבון </a:t>
            </a:r>
            <a:r>
              <a:rPr lang="en-US" dirty="0"/>
              <a:t>MPR</a:t>
            </a:r>
            <a:r>
              <a:rPr lang="he-IL" dirty="0"/>
              <a:t> ,ולכן נגיפי </a:t>
            </a:r>
            <a:r>
              <a:rPr lang="en-US" dirty="0"/>
              <a:t>VZV</a:t>
            </a:r>
            <a:r>
              <a:rPr lang="he-IL" dirty="0"/>
              <a:t> שנוצרו בתאי אפידרמיס לא מתאחים עם הליזוזום  ועל כן  משוחררים כנגיפים מדביקים  באופן מתמשך לחלל הבין תאי.</a:t>
            </a:r>
          </a:p>
          <a:p>
            <a:endParaRPr lang="he-IL" dirty="0"/>
          </a:p>
          <a:p>
            <a:pPr marL="0" indent="0">
              <a:buNone/>
            </a:pPr>
            <a:endParaRPr lang="he-IL" dirty="0"/>
          </a:p>
        </p:txBody>
      </p:sp>
    </p:spTree>
    <p:extLst>
      <p:ext uri="{BB962C8B-B14F-4D97-AF65-F5344CB8AC3E}">
        <p14:creationId xmlns:p14="http://schemas.microsoft.com/office/powerpoint/2010/main" xmlns="" val="993031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582594"/>
          </a:xfrm>
        </p:spPr>
        <p:txBody>
          <a:bodyPr/>
          <a:lstStyle/>
          <a:p>
            <a:pPr algn="ctr"/>
            <a:r>
              <a:rPr lang="he-IL" dirty="0"/>
              <a:t>הדבקה ראשונית והתפתחות מחלת אבעבועות רוח</a:t>
            </a:r>
          </a:p>
        </p:txBody>
      </p:sp>
      <p:sp>
        <p:nvSpPr>
          <p:cNvPr id="3" name="מציין מיקום תוכן 2"/>
          <p:cNvSpPr>
            <a:spLocks noGrp="1"/>
          </p:cNvSpPr>
          <p:nvPr>
            <p:ph sz="quarter" idx="1"/>
          </p:nvPr>
        </p:nvSpPr>
        <p:spPr>
          <a:xfrm>
            <a:off x="457200" y="1071546"/>
            <a:ext cx="7467600" cy="5402406"/>
          </a:xfrm>
        </p:spPr>
        <p:txBody>
          <a:bodyPr>
            <a:noAutofit/>
          </a:bodyPr>
          <a:lstStyle/>
          <a:p>
            <a:r>
              <a:rPr lang="he-IL" sz="2000" dirty="0"/>
              <a:t>לאחר מחזור ראשון של התרבות בתאי האפיתל של מערכת הנשימה, מגיעים הנגיפים למחזור הדם ומתרחשת ורמיה </a:t>
            </a:r>
            <a:r>
              <a:rPr lang="he-IL" sz="2000" dirty="0" smtClean="0"/>
              <a:t>ראשונה. בעקבותיה </a:t>
            </a:r>
            <a:r>
              <a:rPr lang="he-IL" sz="2000" dirty="0"/>
              <a:t>הנגיף מגיע לאיברים נוספים כמו כבד וטחול ומתרחשת ורמיה שנייה</a:t>
            </a:r>
            <a:r>
              <a:rPr lang="he-IL" sz="2000" dirty="0" smtClean="0"/>
              <a:t>.</a:t>
            </a:r>
            <a:r>
              <a:rPr lang="en-US" sz="2000" dirty="0" smtClean="0"/>
              <a:t/>
            </a:r>
            <a:br>
              <a:rPr lang="en-US" sz="2000" dirty="0" smtClean="0"/>
            </a:br>
            <a:endParaRPr lang="he-IL" sz="2000" dirty="0"/>
          </a:p>
          <a:p>
            <a:r>
              <a:rPr lang="he-IL" sz="2000" dirty="0"/>
              <a:t> הנגיף מדביק לימפוציטים מסוג </a:t>
            </a:r>
            <a:r>
              <a:rPr lang="en-US" sz="2000" dirty="0"/>
              <a:t> T </a:t>
            </a:r>
            <a:r>
              <a:rPr lang="he-IL" sz="2000" dirty="0"/>
              <a:t>מתוך תאי </a:t>
            </a:r>
            <a:r>
              <a:rPr lang="en-US" sz="2000" dirty="0" err="1"/>
              <a:t>peripherial</a:t>
            </a:r>
            <a:r>
              <a:rPr lang="en-US" sz="2000" dirty="0"/>
              <a:t> blood mononuclear cells  (PBMC) </a:t>
            </a:r>
            <a:r>
              <a:rPr lang="he-IL" sz="2000" dirty="0"/>
              <a:t>[13]המשמשים גם ככלי התעבורה להסעת הנגיף לעור</a:t>
            </a:r>
            <a:r>
              <a:rPr lang="he-IL" sz="2000" dirty="0" smtClean="0"/>
              <a:t>.</a:t>
            </a:r>
            <a:r>
              <a:rPr lang="en-US" sz="2000" dirty="0" smtClean="0"/>
              <a:t/>
            </a:r>
            <a:br>
              <a:rPr lang="en-US" sz="2000" dirty="0" smtClean="0"/>
            </a:br>
            <a:endParaRPr lang="he-IL" sz="2000" dirty="0"/>
          </a:p>
          <a:p>
            <a:r>
              <a:rPr lang="he-IL" sz="2000" dirty="0"/>
              <a:t> בעור הנגיף מתרבה בתאי האפידרמיס ,שהם איבר המטרה שלו ,וגורם לאיחוי תאים וליצירת השלפוחיות האופייניות - האבעבועות</a:t>
            </a:r>
            <a:r>
              <a:rPr lang="he-IL" sz="2000" dirty="0" smtClean="0"/>
              <a:t>.</a:t>
            </a:r>
            <a:r>
              <a:rPr lang="en-US" sz="2000" dirty="0" smtClean="0"/>
              <a:t/>
            </a:r>
            <a:br>
              <a:rPr lang="en-US" sz="2000" dirty="0" smtClean="0"/>
            </a:br>
            <a:endParaRPr lang="he-IL" sz="2000" dirty="0"/>
          </a:p>
          <a:p>
            <a:r>
              <a:rPr lang="he-IL" sz="2000" dirty="0"/>
              <a:t>זמן הדגירה הארוך, 21-10 יום [14], משקף את המסלול המורכב שעובר הנגיף  עד הגעתו  אל העור ומושפע  גם מהזמן שלוקח לנגיף להתגבר על התגובה החיסונית החזקה של מערכת החיסון המולד בתאי האפידרמיס [1], המתבטאת בין היתר בעליה במסלולי העברת האותות של גורמי </a:t>
            </a:r>
            <a:r>
              <a:rPr lang="en-US" sz="2000" dirty="0"/>
              <a:t>IFN </a:t>
            </a:r>
            <a:r>
              <a:rPr lang="he-IL" sz="2000" dirty="0"/>
              <a:t> ו-</a:t>
            </a:r>
            <a:r>
              <a:rPr lang="en-US" sz="2000" dirty="0"/>
              <a:t> NF-kB</a:t>
            </a:r>
            <a:r>
              <a:rPr lang="he-IL" sz="2000" dirty="0"/>
              <a:t> תאיים [14].</a:t>
            </a:r>
          </a:p>
          <a:p>
            <a:endParaRPr lang="he-IL" sz="2000" dirty="0"/>
          </a:p>
          <a:p>
            <a:pPr marL="0" indent="0">
              <a:buNone/>
            </a:pPr>
            <a:r>
              <a:rPr lang="he-IL" sz="2000" dirty="0"/>
              <a:t/>
            </a:r>
            <a:br>
              <a:rPr lang="he-IL" sz="2000" dirty="0"/>
            </a:br>
            <a:endParaRPr lang="he-IL"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חלון">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חלון">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חלון">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DocumentUrl xmlns="458654B0-58DA-43AF-B7B7-86C38ED4FD5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מסמך" ma:contentTypeID="0x010100D6F61E74F7254FFAACE179AD514BF94B00E5BAFAE9EC481B44A887128AEA8B460D" ma:contentTypeVersion="" ma:contentTypeDescription="צור פריט רשימה חדש." ma:contentTypeScope="" ma:versionID="3b61d496bdfd119985d8563668747021">
  <xsd:schema xmlns:xsd="http://www.w3.org/2001/XMLSchema" xmlns:xs="http://www.w3.org/2001/XMLSchema" xmlns:p="http://schemas.microsoft.com/office/2006/metadata/properties" xmlns:ns1="458654B0-58DA-43AF-B7B7-86C38ED4FD5E" targetNamespace="http://schemas.microsoft.com/office/2006/metadata/properties" ma:root="true" ma:fieldsID="695313bd741453274c42219807639905" ns1:_="">
    <xsd:import namespace="458654B0-58DA-43AF-B7B7-86C38ED4FD5E"/>
    <xsd:element name="properties">
      <xsd:complexType>
        <xsd:sequence>
          <xsd:element name="documentManagement">
            <xsd:complexType>
              <xsd:all>
                <xsd:element ref="ns1:Document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8654B0-58DA-43AF-B7B7-86C38ED4FD5E" elementFormDefault="qualified">
    <xsd:import namespace="http://schemas.microsoft.com/office/2006/documentManagement/types"/>
    <xsd:import namespace="http://schemas.microsoft.com/office/infopath/2007/PartnerControls"/>
    <xsd:element name="DocumentUrl" ma:index="2" nillable="true" ma:displayName="Url" ma:internalName="DocumentUrl">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6" ma:displayName="מחבר"/>
        <xsd:element ref="dcterms:created" minOccurs="0" maxOccurs="1"/>
        <xsd:element ref="dc:identifier" minOccurs="0" maxOccurs="1"/>
        <xsd:element name="contentType" minOccurs="0" maxOccurs="1" type="xsd:string"/>
        <xsd:element ref="dc:title" minOccurs="0" maxOccurs="1" ma:index="4" ma:displayName="כותרת"/>
        <xsd:element ref="dc:subject" minOccurs="0" maxOccurs="1"/>
        <xsd:element ref="dc:description" minOccurs="0" maxOccurs="1" ma:index="8" ma:displayName="הערות"/>
        <xsd:element name="keywords" minOccurs="0" maxOccurs="1" type="xsd:string" ma:index="5" ma:displayName="מילות מפתח"/>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85B86E-4677-4A59-BE4D-D412D6B38178}"/>
</file>

<file path=customXml/itemProps2.xml><?xml version="1.0" encoding="utf-8"?>
<ds:datastoreItem xmlns:ds="http://schemas.openxmlformats.org/officeDocument/2006/customXml" ds:itemID="{4FB43798-A817-40DF-B41C-8BA9536AC7FC}"/>
</file>

<file path=docProps/app.xml><?xml version="1.0" encoding="utf-8"?>
<Properties xmlns="http://schemas.openxmlformats.org/officeDocument/2006/extended-properties" xmlns:vt="http://schemas.openxmlformats.org/officeDocument/2006/docPropsVTypes">
  <Template>Oriel</Template>
  <TotalTime>1199</TotalTime>
  <Words>3183</Words>
  <Application>Microsoft Office PowerPoint</Application>
  <PresentationFormat>‫הצגה על המסך (4:3)</PresentationFormat>
  <Paragraphs>286</Paragraphs>
  <Slides>39</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39</vt:i4>
      </vt:variant>
    </vt:vector>
  </HeadingPairs>
  <TitlesOfParts>
    <vt:vector size="40" baseType="lpstr">
      <vt:lpstr>חלון</vt:lpstr>
      <vt:lpstr>פיתוח ותיקוף שיטה מולקולארית לאבחנה מבדלת בין נגיף ווריצלה מזן הבר לזן חיסון לצורכי בירורים  קליניים  ולמחקר</vt:lpstr>
      <vt:lpstr>מבנה הנגיף </vt:lpstr>
      <vt:lpstr>מבנה נגיף –צלום במיקרוסקופ אלקטרונים מול איור סכמתי </vt:lpstr>
      <vt:lpstr>מחלות הנגרמות על ידי הנגיף </vt:lpstr>
      <vt:lpstr>מחזור חיי הנגיף </vt:lpstr>
      <vt:lpstr>שכפול הגנום הנגיפי </vt:lpstr>
      <vt:lpstr>יצירה ושחרור של נגיף </vt:lpstr>
      <vt:lpstr>נגיפים מדביקים אינם משתחררים בתנאי תרבית</vt:lpstr>
      <vt:lpstr>הדבקה ראשונית והתפתחות מחלת אבעבועות רוח</vt:lpstr>
      <vt:lpstr>מאפייני המחלה </vt:lpstr>
      <vt:lpstr>סיבוכים ממחלת אבעבועות הרוח </vt:lpstr>
      <vt:lpstr>ראקטיבציה של נגיף לטנטי –מופע של שלבקת חוגרת </vt:lpstr>
      <vt:lpstr>פגיעה בעובר </vt:lpstr>
      <vt:lpstr>מחזור חיי הנגיף –תיאור סכמתי </vt:lpstr>
      <vt:lpstr>חיסון </vt:lpstr>
      <vt:lpstr>יצירת לטנטיות מזן חיסון   </vt:lpstr>
      <vt:lpstr>הבדלים מולקולאריים בין זן חיסון לזן פראי </vt:lpstr>
      <vt:lpstr>מטרות המחקר</vt:lpstr>
      <vt:lpstr>חשיבות המחקר </vt:lpstr>
      <vt:lpstr>תוכנית עבודה </vt:lpstr>
      <vt:lpstr>הקמת מערכת הניסוי </vt:lpstr>
      <vt:lpstr>תוכנית עבודה-המשך  </vt:lpstr>
      <vt:lpstr>הרכב הדגימות לצורך בדיקת המערכת  </vt:lpstr>
      <vt:lpstr>תוצאות </vt:lpstr>
      <vt:lpstr>רצוף דגימות המייצגות זן פראי וזן חיסון :עמדה 106262 </vt:lpstr>
      <vt:lpstr>רצוף דגימות המייצגות זן פראי וזן חיסון :עמדה108111</vt:lpstr>
      <vt:lpstr>תוצאות-סכום ביניים</vt:lpstr>
      <vt:lpstr> תקוף בעזרת אפיון דגימות קליניות שונות לנוכחות זן בר או זן חיסון </vt:lpstr>
      <vt:lpstr>הרכב וסוג דגימות לצרכי תיקוף </vt:lpstr>
      <vt:lpstr>סכום תוצאות תיקוף: רצוף  דגימות קליניות </vt:lpstr>
      <vt:lpstr>רצוף דגימות שנשלחו לבירור  : סכום </vt:lpstr>
      <vt:lpstr>תוצאות ריצוף  דגימות שנשלחו לאפיון כזן חיסון או זן בר</vt:lpstr>
      <vt:lpstr>דיון ומסקנות </vt:lpstr>
      <vt:lpstr>דיון ומסקנות</vt:lpstr>
      <vt:lpstr>דיון ומסקנות </vt:lpstr>
      <vt:lpstr>דיון ומסקנות-המשך  </vt:lpstr>
      <vt:lpstr>References</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פיתוח ותיקוף שיטה מולקולארית לאבחנה מבדלת בין נגיף ווריצלה מזן הבר לזן חיסון לצורכי בירורים  קליניים  ולמחקר</dc:title>
  <dc:creator>WIN7</dc:creator>
  <cp:keywords/>
  <dc:description/>
  <cp:lastModifiedBy>WIN7</cp:lastModifiedBy>
  <cp:revision>63</cp:revision>
  <dcterms:created xsi:type="dcterms:W3CDTF">2016-08-08T09:32:09Z</dcterms:created>
  <dcterms:modified xsi:type="dcterms:W3CDTF">2016-08-17T22:42:37Z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0x010100D6F61E74F7254FFAACE179AD514BF94B00E5BAFAE9EC481B44A887128AEA8B460D</vt:lpwstr>
  </property>
</Properties>
</file>